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Masters/slideMaster1.xml" ContentType="application/vnd.openxmlformats-officedocument.presentationml.slideMaster+xml"/>
  <Override PartName="/ppt/slideLayouts/slideLayout6.xml" ContentType="application/vnd.openxmlformats-officedocument.presentationml.slideLayout+xml"/>
  <Override PartName="/ppt/slideLayouts/slideLayout3.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ppt/tags/tag1.xml" ContentType="application/vnd.openxmlformats-officedocument.presentationml.tags+xml"/>
  <Override PartName="/docProps/core.xml" ContentType="application/vnd.openxmlformats-package.core-properties+xml"/>
  <Override PartName="/ppt/tags/tag2.xml" ContentType="application/vnd.openxmlformats-officedocument.presentationml.tags+xml"/>
  <Override PartName="/docProps/app.xml" ContentType="application/vnd.openxmlformats-officedocument.extended-properties+xml"/>
  <Override PartName="/customXml/itemProps3.xml" ContentType="application/vnd.openxmlformats-officedocument.customXml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4.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1"/>
  </p:sldMasterIdLst>
  <p:notesMasterIdLst>
    <p:notesMasterId r:id="rId16"/>
  </p:notesMasterIdLst>
  <p:sldIdLst>
    <p:sldId id="256" r:id="rId2"/>
    <p:sldId id="295" r:id="rId3"/>
    <p:sldId id="261" r:id="rId4"/>
    <p:sldId id="297" r:id="rId5"/>
    <p:sldId id="270" r:id="rId6"/>
    <p:sldId id="298" r:id="rId7"/>
    <p:sldId id="276" r:id="rId8"/>
    <p:sldId id="304" r:id="rId9"/>
    <p:sldId id="278" r:id="rId10"/>
    <p:sldId id="305" r:id="rId11"/>
    <p:sldId id="299" r:id="rId12"/>
    <p:sldId id="285" r:id="rId13"/>
    <p:sldId id="286" r:id="rId14"/>
    <p:sldId id="287" r:id="rId15"/>
  </p:sldIdLst>
  <p:sldSz cx="9144000" cy="6858000" type="screen4x3"/>
  <p:notesSz cx="6858000" cy="9144000"/>
  <p:custDataLst>
    <p:tags r:id="rId17"/>
  </p:custDataLst>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C083E6E3-FA7D-4D7B-A595-EF9225AFEA82}" styleName="Estilo claro 1 - Acento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9D7B26C5-4107-4FEC-AEDC-1716B250A1EF}" styleName="Estilo claro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69CF1AB2-1976-4502-BF36-3FF5EA218861}" styleName="Estilo medio 4 - Énfasis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1" autoAdjust="0"/>
    <p:restoredTop sz="94676" autoAdjust="0"/>
  </p:normalViewPr>
  <p:slideViewPr>
    <p:cSldViewPr>
      <p:cViewPr varScale="1">
        <p:scale>
          <a:sx n="33" d="100"/>
          <a:sy n="33" d="100"/>
        </p:scale>
        <p:origin x="54" y="61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gs" Target="tags/tag1.xml"/><Relationship Id="rId25" Type="http://schemas.openxmlformats.org/officeDocument/2006/relationships/customXml" Target="../customXml/item4.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ustomXml" Target="../customXml/item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ustomXml" Target="../customXml/item2.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ustomXml" Target="../customXml/item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MX" dirty="0"/>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575C286-182A-4C6C-BBD8-0F0C865CBD15}" type="datetimeFigureOut">
              <a:rPr lang="es-MX" smtClean="0"/>
              <a:pPr/>
              <a:t>10/12/2018</a:t>
            </a:fld>
            <a:endParaRPr lang="es-MX" dirty="0"/>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MX" dirty="0"/>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MX" dirty="0"/>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78C58A6-3DA6-4562-AAE2-085225B4CEC3}" type="slidenum">
              <a:rPr lang="es-MX" smtClean="0"/>
              <a:pPr/>
              <a:t>‹Nº›</a:t>
            </a:fld>
            <a:endParaRPr lang="es-MX" dirty="0"/>
          </a:p>
        </p:txBody>
      </p:sp>
    </p:spTree>
    <p:extLst>
      <p:ext uri="{BB962C8B-B14F-4D97-AF65-F5344CB8AC3E}">
        <p14:creationId xmlns:p14="http://schemas.microsoft.com/office/powerpoint/2010/main" val="11048109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Rectangle 6"/>
          <p:cNvSpPr/>
          <p:nvPr/>
        </p:nvSpPr>
        <p:spPr>
          <a:xfrm>
            <a:off x="685800" y="1346947"/>
            <a:ext cx="7772400" cy="80683"/>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685800" y="4282763"/>
            <a:ext cx="7772400" cy="80683"/>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685800" y="1484779"/>
            <a:ext cx="7772400" cy="2743200"/>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a:grpSpLocks noChangeAspect="1"/>
          </p:cNvGrpSpPr>
          <p:nvPr/>
        </p:nvGrpSpPr>
        <p:grpSpPr>
          <a:xfrm>
            <a:off x="7234780" y="4107023"/>
            <a:ext cx="914400" cy="914400"/>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788670" y="1432223"/>
            <a:ext cx="7593330" cy="3035808"/>
          </a:xfrm>
        </p:spPr>
        <p:txBody>
          <a:bodyPr anchor="ctr">
            <a:noAutofit/>
          </a:bodyPr>
          <a:lstStyle>
            <a:lvl1pPr algn="l">
              <a:lnSpc>
                <a:spcPct val="80000"/>
              </a:lnSpc>
              <a:defRPr sz="6400" b="0" cap="all" baseline="0">
                <a:blipFill dpi="0" rotWithShape="1">
                  <a:blip r:embed="rId4"/>
                  <a:srcRect/>
                  <a:tile tx="6350" ty="-127000" sx="65000" sy="64000" flip="none" algn="tl"/>
                </a:blipFill>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802386" y="4389120"/>
            <a:ext cx="5918454" cy="1069848"/>
          </a:xfrm>
        </p:spPr>
        <p:txBody>
          <a:bodyPr>
            <a:normAutofit/>
          </a:bodyPr>
          <a:lstStyle>
            <a:lvl1pPr marL="0" indent="0" algn="l">
              <a:buNone/>
              <a:defRPr sz="1800" b="0">
                <a:solidFill>
                  <a:schemeClr val="tx1"/>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85468F36-7821-4FD0-A8F1-4FD9E4310EE3}" type="datetimeFigureOut">
              <a:rPr lang="es-MX" smtClean="0"/>
              <a:pPr/>
              <a:t>10/12/2018</a:t>
            </a:fld>
            <a:endParaRPr lang="es-MX" dirty="0"/>
          </a:p>
        </p:txBody>
      </p:sp>
      <p:sp>
        <p:nvSpPr>
          <p:cNvPr id="5" name="Footer Placeholder 4"/>
          <p:cNvSpPr>
            <a:spLocks noGrp="1"/>
          </p:cNvSpPr>
          <p:nvPr>
            <p:ph type="ftr" sz="quarter" idx="11"/>
          </p:nvPr>
        </p:nvSpPr>
        <p:spPr>
          <a:xfrm>
            <a:off x="812805" y="6272785"/>
            <a:ext cx="4745736" cy="365125"/>
          </a:xfrm>
        </p:spPr>
        <p:txBody>
          <a:bodyPr/>
          <a:lstStyle/>
          <a:p>
            <a:endParaRPr lang="es-MX" dirty="0"/>
          </a:p>
        </p:txBody>
      </p:sp>
      <p:sp>
        <p:nvSpPr>
          <p:cNvPr id="6" name="Slide Number Placeholder 5"/>
          <p:cNvSpPr>
            <a:spLocks noGrp="1"/>
          </p:cNvSpPr>
          <p:nvPr>
            <p:ph type="sldNum" sz="quarter" idx="12"/>
          </p:nvPr>
        </p:nvSpPr>
        <p:spPr>
          <a:xfrm>
            <a:off x="7244280" y="4227195"/>
            <a:ext cx="895401" cy="640080"/>
          </a:xfrm>
        </p:spPr>
        <p:txBody>
          <a:bodyPr/>
          <a:lstStyle>
            <a:lvl1pPr>
              <a:defRPr sz="2800" b="1"/>
            </a:lvl1pPr>
          </a:lstStyle>
          <a:p>
            <a:fld id="{93202C11-6CF0-4445-BCDE-1DEFE22B6267}" type="slidenum">
              <a:rPr lang="es-MX" smtClean="0"/>
              <a:pPr/>
              <a:t>‹Nº›</a:t>
            </a:fld>
            <a:endParaRPr lang="es-MX" dirty="0"/>
          </a:p>
        </p:txBody>
      </p:sp>
    </p:spTree>
    <p:extLst>
      <p:ext uri="{BB962C8B-B14F-4D97-AF65-F5344CB8AC3E}">
        <p14:creationId xmlns:p14="http://schemas.microsoft.com/office/powerpoint/2010/main" val="32508370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85468F36-7821-4FD0-A8F1-4FD9E4310EE3}" type="datetimeFigureOut">
              <a:rPr lang="es-MX" smtClean="0"/>
              <a:pPr/>
              <a:t>10/12/2018</a:t>
            </a:fld>
            <a:endParaRPr lang="es-MX" dirty="0"/>
          </a:p>
        </p:txBody>
      </p:sp>
      <p:sp>
        <p:nvSpPr>
          <p:cNvPr id="8" name="Footer Placeholder 7"/>
          <p:cNvSpPr>
            <a:spLocks noGrp="1"/>
          </p:cNvSpPr>
          <p:nvPr>
            <p:ph type="ftr" sz="quarter" idx="11"/>
          </p:nvPr>
        </p:nvSpPr>
        <p:spPr/>
        <p:txBody>
          <a:bodyPr/>
          <a:lstStyle/>
          <a:p>
            <a:endParaRPr lang="es-MX" dirty="0"/>
          </a:p>
        </p:txBody>
      </p:sp>
      <p:sp>
        <p:nvSpPr>
          <p:cNvPr id="9" name="Slide Number Placeholder 8"/>
          <p:cNvSpPr>
            <a:spLocks noGrp="1"/>
          </p:cNvSpPr>
          <p:nvPr>
            <p:ph type="sldNum" sz="quarter" idx="12"/>
          </p:nvPr>
        </p:nvSpPr>
        <p:spPr/>
        <p:txBody>
          <a:bodyPr/>
          <a:lstStyle/>
          <a:p>
            <a:fld id="{93202C11-6CF0-4445-BCDE-1DEFE22B6267}" type="slidenum">
              <a:rPr lang="es-MX" smtClean="0"/>
              <a:pPr/>
              <a:t>‹Nº›</a:t>
            </a:fld>
            <a:endParaRPr lang="es-MX" dirty="0"/>
          </a:p>
        </p:txBody>
      </p:sp>
    </p:spTree>
    <p:extLst>
      <p:ext uri="{BB962C8B-B14F-4D97-AF65-F5344CB8AC3E}">
        <p14:creationId xmlns:p14="http://schemas.microsoft.com/office/powerpoint/2010/main" val="33199899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533400"/>
            <a:ext cx="1914525" cy="5638800"/>
          </a:xfrm>
        </p:spPr>
        <p:txBody>
          <a:bodyPr vert="eaVert"/>
          <a:lstStyle>
            <a:lvl1pPr>
              <a:defRPr b="0"/>
            </a:lvl1p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800100" y="533400"/>
            <a:ext cx="5629275" cy="5638800"/>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85468F36-7821-4FD0-A8F1-4FD9E4310EE3}" type="datetimeFigureOut">
              <a:rPr lang="es-MX" smtClean="0"/>
              <a:pPr/>
              <a:t>10/12/2018</a:t>
            </a:fld>
            <a:endParaRPr lang="es-MX" dirty="0"/>
          </a:p>
        </p:txBody>
      </p:sp>
      <p:sp>
        <p:nvSpPr>
          <p:cNvPr id="8" name="Footer Placeholder 7"/>
          <p:cNvSpPr>
            <a:spLocks noGrp="1"/>
          </p:cNvSpPr>
          <p:nvPr>
            <p:ph type="ftr" sz="quarter" idx="11"/>
          </p:nvPr>
        </p:nvSpPr>
        <p:spPr/>
        <p:txBody>
          <a:bodyPr/>
          <a:lstStyle/>
          <a:p>
            <a:endParaRPr lang="es-MX" dirty="0"/>
          </a:p>
        </p:txBody>
      </p:sp>
      <p:sp>
        <p:nvSpPr>
          <p:cNvPr id="9" name="Slide Number Placeholder 8"/>
          <p:cNvSpPr>
            <a:spLocks noGrp="1"/>
          </p:cNvSpPr>
          <p:nvPr>
            <p:ph type="sldNum" sz="quarter" idx="12"/>
          </p:nvPr>
        </p:nvSpPr>
        <p:spPr/>
        <p:txBody>
          <a:bodyPr/>
          <a:lstStyle/>
          <a:p>
            <a:fld id="{93202C11-6CF0-4445-BCDE-1DEFE22B6267}" type="slidenum">
              <a:rPr lang="es-MX" smtClean="0"/>
              <a:pPr/>
              <a:t>‹Nº›</a:t>
            </a:fld>
            <a:endParaRPr lang="es-MX" dirty="0"/>
          </a:p>
        </p:txBody>
      </p:sp>
    </p:spTree>
    <p:extLst>
      <p:ext uri="{BB962C8B-B14F-4D97-AF65-F5344CB8AC3E}">
        <p14:creationId xmlns:p14="http://schemas.microsoft.com/office/powerpoint/2010/main" val="2793728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85468F36-7821-4FD0-A8F1-4FD9E4310EE3}" type="datetimeFigureOut">
              <a:rPr lang="es-MX" smtClean="0"/>
              <a:pPr/>
              <a:t>10/12/2018</a:t>
            </a:fld>
            <a:endParaRPr lang="es-MX" dirty="0"/>
          </a:p>
        </p:txBody>
      </p:sp>
      <p:sp>
        <p:nvSpPr>
          <p:cNvPr id="8" name="Footer Placeholder 7"/>
          <p:cNvSpPr>
            <a:spLocks noGrp="1"/>
          </p:cNvSpPr>
          <p:nvPr>
            <p:ph type="ftr" sz="quarter" idx="11"/>
          </p:nvPr>
        </p:nvSpPr>
        <p:spPr/>
        <p:txBody>
          <a:bodyPr/>
          <a:lstStyle/>
          <a:p>
            <a:endParaRPr lang="es-MX" dirty="0"/>
          </a:p>
        </p:txBody>
      </p:sp>
      <p:sp>
        <p:nvSpPr>
          <p:cNvPr id="9" name="Slide Number Placeholder 8"/>
          <p:cNvSpPr>
            <a:spLocks noGrp="1"/>
          </p:cNvSpPr>
          <p:nvPr>
            <p:ph type="sldNum" sz="quarter" idx="12"/>
          </p:nvPr>
        </p:nvSpPr>
        <p:spPr/>
        <p:txBody>
          <a:bodyPr/>
          <a:lstStyle/>
          <a:p>
            <a:fld id="{93202C11-6CF0-4445-BCDE-1DEFE22B6267}" type="slidenum">
              <a:rPr lang="es-MX" smtClean="0"/>
              <a:pPr/>
              <a:t>‹Nº›</a:t>
            </a:fld>
            <a:endParaRPr lang="es-MX" dirty="0"/>
          </a:p>
        </p:txBody>
      </p:sp>
    </p:spTree>
    <p:extLst>
      <p:ext uri="{BB962C8B-B14F-4D97-AF65-F5344CB8AC3E}">
        <p14:creationId xmlns:p14="http://schemas.microsoft.com/office/powerpoint/2010/main" val="37898158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7" name="Rectangle 6"/>
          <p:cNvSpPr/>
          <p:nvPr/>
        </p:nvSpPr>
        <p:spPr>
          <a:xfrm>
            <a:off x="0" y="4917989"/>
            <a:ext cx="9144000" cy="1940010"/>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625346" y="1225296"/>
            <a:ext cx="6960870" cy="3520440"/>
          </a:xfrm>
        </p:spPr>
        <p:txBody>
          <a:bodyPr anchor="ctr">
            <a:normAutofit/>
          </a:bodyPr>
          <a:lstStyle>
            <a:lvl1pPr>
              <a:lnSpc>
                <a:spcPct val="80000"/>
              </a:lnSpc>
              <a:defRPr sz="6400" b="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624330" y="5020056"/>
            <a:ext cx="6789420" cy="1066800"/>
          </a:xfrm>
        </p:spPr>
        <p:txBody>
          <a:bodyPr anchor="t">
            <a:normAutofit/>
          </a:bodyPr>
          <a:lstStyle>
            <a:lvl1pPr marL="0" indent="0">
              <a:buNone/>
              <a:defRPr sz="1800" b="0">
                <a:solidFill>
                  <a:schemeClr val="accent1">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a:xfrm>
            <a:off x="6445251" y="6272785"/>
            <a:ext cx="1983232" cy="365125"/>
          </a:xfrm>
        </p:spPr>
        <p:txBody>
          <a:bodyPr/>
          <a:lstStyle>
            <a:lvl1pPr>
              <a:defRPr>
                <a:solidFill>
                  <a:schemeClr val="accent1">
                    <a:lumMod val="50000"/>
                  </a:schemeClr>
                </a:solidFill>
              </a:defRPr>
            </a:lvl1pPr>
          </a:lstStyle>
          <a:p>
            <a:fld id="{85468F36-7821-4FD0-A8F1-4FD9E4310EE3}" type="datetimeFigureOut">
              <a:rPr lang="es-MX" smtClean="0"/>
              <a:pPr/>
              <a:t>10/12/2018</a:t>
            </a:fld>
            <a:endParaRPr lang="es-MX" dirty="0"/>
          </a:p>
        </p:txBody>
      </p:sp>
      <p:sp>
        <p:nvSpPr>
          <p:cNvPr id="5" name="Footer Placeholder 4"/>
          <p:cNvSpPr>
            <a:spLocks noGrp="1"/>
          </p:cNvSpPr>
          <p:nvPr>
            <p:ph type="ftr" sz="quarter" idx="11"/>
          </p:nvPr>
        </p:nvSpPr>
        <p:spPr>
          <a:xfrm>
            <a:off x="1636099" y="6272784"/>
            <a:ext cx="4745736" cy="365125"/>
          </a:xfrm>
        </p:spPr>
        <p:txBody>
          <a:bodyPr/>
          <a:lstStyle>
            <a:lvl1pPr>
              <a:defRPr>
                <a:solidFill>
                  <a:schemeClr val="accent1">
                    <a:lumMod val="50000"/>
                  </a:schemeClr>
                </a:solidFill>
              </a:defRPr>
            </a:lvl1pPr>
          </a:lstStyle>
          <a:p>
            <a:endParaRPr lang="es-MX" dirty="0"/>
          </a:p>
        </p:txBody>
      </p:sp>
      <p:grpSp>
        <p:nvGrpSpPr>
          <p:cNvPr id="8" name="Group 7"/>
          <p:cNvGrpSpPr>
            <a:grpSpLocks noChangeAspect="1"/>
          </p:cNvGrpSpPr>
          <p:nvPr/>
        </p:nvGrpSpPr>
        <p:grpSpPr>
          <a:xfrm>
            <a:off x="633862" y="2430623"/>
            <a:ext cx="914400" cy="914400"/>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645450" y="2508607"/>
            <a:ext cx="891224" cy="720332"/>
          </a:xfrm>
        </p:spPr>
        <p:txBody>
          <a:bodyPr/>
          <a:lstStyle>
            <a:lvl1pPr>
              <a:defRPr sz="2800"/>
            </a:lvl1pPr>
          </a:lstStyle>
          <a:p>
            <a:fld id="{93202C11-6CF0-4445-BCDE-1DEFE22B6267}" type="slidenum">
              <a:rPr lang="es-MX" smtClean="0"/>
              <a:pPr/>
              <a:t>‹Nº›</a:t>
            </a:fld>
            <a:endParaRPr lang="es-MX" dirty="0"/>
          </a:p>
        </p:txBody>
      </p:sp>
    </p:spTree>
    <p:extLst>
      <p:ext uri="{BB962C8B-B14F-4D97-AF65-F5344CB8AC3E}">
        <p14:creationId xmlns:p14="http://schemas.microsoft.com/office/powerpoint/2010/main" val="34400704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685800" y="2194560"/>
            <a:ext cx="365760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4792218" y="2194560"/>
            <a:ext cx="365760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85468F36-7821-4FD0-A8F1-4FD9E4310EE3}" type="datetimeFigureOut">
              <a:rPr lang="es-MX" smtClean="0"/>
              <a:pPr/>
              <a:t>10/12/2018</a:t>
            </a:fld>
            <a:endParaRPr lang="es-MX" dirty="0"/>
          </a:p>
        </p:txBody>
      </p:sp>
      <p:sp>
        <p:nvSpPr>
          <p:cNvPr id="6" name="Footer Placeholder 5"/>
          <p:cNvSpPr>
            <a:spLocks noGrp="1"/>
          </p:cNvSpPr>
          <p:nvPr>
            <p:ph type="ftr" sz="quarter" idx="11"/>
          </p:nvPr>
        </p:nvSpPr>
        <p:spPr/>
        <p:txBody>
          <a:bodyPr/>
          <a:lstStyle/>
          <a:p>
            <a:endParaRPr lang="es-MX" dirty="0"/>
          </a:p>
        </p:txBody>
      </p:sp>
      <p:sp>
        <p:nvSpPr>
          <p:cNvPr id="7" name="Slide Number Placeholder 6"/>
          <p:cNvSpPr>
            <a:spLocks noGrp="1"/>
          </p:cNvSpPr>
          <p:nvPr>
            <p:ph type="sldNum" sz="quarter" idx="12"/>
          </p:nvPr>
        </p:nvSpPr>
        <p:spPr/>
        <p:txBody>
          <a:bodyPr/>
          <a:lstStyle/>
          <a:p>
            <a:fld id="{93202C11-6CF0-4445-BCDE-1DEFE22B6267}" type="slidenum">
              <a:rPr lang="es-MX" smtClean="0"/>
              <a:pPr/>
              <a:t>‹Nº›</a:t>
            </a:fld>
            <a:endParaRPr lang="es-MX" dirty="0"/>
          </a:p>
        </p:txBody>
      </p:sp>
    </p:spTree>
    <p:extLst>
      <p:ext uri="{BB962C8B-B14F-4D97-AF65-F5344CB8AC3E}">
        <p14:creationId xmlns:p14="http://schemas.microsoft.com/office/powerpoint/2010/main" val="34834300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685800" y="2048256"/>
            <a:ext cx="365760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Content Placeholder 3"/>
          <p:cNvSpPr>
            <a:spLocks noGrp="1"/>
          </p:cNvSpPr>
          <p:nvPr>
            <p:ph sz="half" idx="2"/>
          </p:nvPr>
        </p:nvSpPr>
        <p:spPr>
          <a:xfrm>
            <a:off x="685800" y="2743200"/>
            <a:ext cx="365760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4820793" y="2048256"/>
            <a:ext cx="365760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Content Placeholder 5"/>
          <p:cNvSpPr>
            <a:spLocks noGrp="1"/>
          </p:cNvSpPr>
          <p:nvPr>
            <p:ph sz="quarter" idx="4"/>
          </p:nvPr>
        </p:nvSpPr>
        <p:spPr>
          <a:xfrm>
            <a:off x="4820793" y="2743200"/>
            <a:ext cx="365760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85468F36-7821-4FD0-A8F1-4FD9E4310EE3}" type="datetimeFigureOut">
              <a:rPr lang="es-MX" smtClean="0"/>
              <a:pPr/>
              <a:t>10/12/2018</a:t>
            </a:fld>
            <a:endParaRPr lang="es-MX" dirty="0"/>
          </a:p>
        </p:txBody>
      </p:sp>
      <p:sp>
        <p:nvSpPr>
          <p:cNvPr id="8" name="Footer Placeholder 7"/>
          <p:cNvSpPr>
            <a:spLocks noGrp="1"/>
          </p:cNvSpPr>
          <p:nvPr>
            <p:ph type="ftr" sz="quarter" idx="11"/>
          </p:nvPr>
        </p:nvSpPr>
        <p:spPr/>
        <p:txBody>
          <a:bodyPr/>
          <a:lstStyle/>
          <a:p>
            <a:endParaRPr lang="es-MX" dirty="0"/>
          </a:p>
        </p:txBody>
      </p:sp>
      <p:sp>
        <p:nvSpPr>
          <p:cNvPr id="9" name="Slide Number Placeholder 8"/>
          <p:cNvSpPr>
            <a:spLocks noGrp="1"/>
          </p:cNvSpPr>
          <p:nvPr>
            <p:ph type="sldNum" sz="quarter" idx="12"/>
          </p:nvPr>
        </p:nvSpPr>
        <p:spPr/>
        <p:txBody>
          <a:bodyPr/>
          <a:lstStyle/>
          <a:p>
            <a:fld id="{93202C11-6CF0-4445-BCDE-1DEFE22B6267}" type="slidenum">
              <a:rPr lang="es-MX" smtClean="0"/>
              <a:pPr/>
              <a:t>‹Nº›</a:t>
            </a:fld>
            <a:endParaRPr lang="es-MX" dirty="0"/>
          </a:p>
        </p:txBody>
      </p:sp>
    </p:spTree>
    <p:extLst>
      <p:ext uri="{BB962C8B-B14F-4D97-AF65-F5344CB8AC3E}">
        <p14:creationId xmlns:p14="http://schemas.microsoft.com/office/powerpoint/2010/main" val="23330583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lvl1pPr>
              <a:defRPr>
                <a:solidFill>
                  <a:schemeClr val="accent1">
                    <a:lumMod val="50000"/>
                  </a:schemeClr>
                </a:solidFill>
              </a:defRPr>
            </a:lvl1pPr>
          </a:lstStyle>
          <a:p>
            <a:fld id="{85468F36-7821-4FD0-A8F1-4FD9E4310EE3}" type="datetimeFigureOut">
              <a:rPr lang="es-MX" smtClean="0"/>
              <a:pPr/>
              <a:t>10/12/2018</a:t>
            </a:fld>
            <a:endParaRPr lang="es-MX" dirty="0"/>
          </a:p>
        </p:txBody>
      </p:sp>
      <p:sp>
        <p:nvSpPr>
          <p:cNvPr id="4" name="Footer Placeholder 3"/>
          <p:cNvSpPr>
            <a:spLocks noGrp="1"/>
          </p:cNvSpPr>
          <p:nvPr>
            <p:ph type="ftr" sz="quarter" idx="11"/>
          </p:nvPr>
        </p:nvSpPr>
        <p:spPr/>
        <p:txBody>
          <a:bodyPr/>
          <a:lstStyle>
            <a:lvl1pPr>
              <a:defRPr>
                <a:solidFill>
                  <a:schemeClr val="accent1">
                    <a:lumMod val="50000"/>
                  </a:schemeClr>
                </a:solidFill>
              </a:defRPr>
            </a:lvl1pPr>
          </a:lstStyle>
          <a:p>
            <a:endParaRPr lang="es-MX" dirty="0"/>
          </a:p>
        </p:txBody>
      </p:sp>
      <p:sp>
        <p:nvSpPr>
          <p:cNvPr id="5" name="Slide Number Placeholder 4"/>
          <p:cNvSpPr>
            <a:spLocks noGrp="1"/>
          </p:cNvSpPr>
          <p:nvPr>
            <p:ph type="sldNum" sz="quarter" idx="12"/>
          </p:nvPr>
        </p:nvSpPr>
        <p:spPr/>
        <p:txBody>
          <a:bodyPr/>
          <a:lstStyle/>
          <a:p>
            <a:fld id="{93202C11-6CF0-4445-BCDE-1DEFE22B6267}" type="slidenum">
              <a:rPr lang="es-MX" smtClean="0"/>
              <a:pPr/>
              <a:t>‹Nº›</a:t>
            </a:fld>
            <a:endParaRPr lang="es-MX" dirty="0"/>
          </a:p>
        </p:txBody>
      </p:sp>
    </p:spTree>
    <p:extLst>
      <p:ext uri="{BB962C8B-B14F-4D97-AF65-F5344CB8AC3E}">
        <p14:creationId xmlns:p14="http://schemas.microsoft.com/office/powerpoint/2010/main" val="17350960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5468F36-7821-4FD0-A8F1-4FD9E4310EE3}" type="datetimeFigureOut">
              <a:rPr lang="es-MX" smtClean="0"/>
              <a:pPr/>
              <a:t>10/12/2018</a:t>
            </a:fld>
            <a:endParaRPr lang="es-MX" dirty="0"/>
          </a:p>
        </p:txBody>
      </p:sp>
      <p:sp>
        <p:nvSpPr>
          <p:cNvPr id="3" name="Footer Placeholder 2"/>
          <p:cNvSpPr>
            <a:spLocks noGrp="1"/>
          </p:cNvSpPr>
          <p:nvPr>
            <p:ph type="ftr" sz="quarter" idx="11"/>
          </p:nvPr>
        </p:nvSpPr>
        <p:spPr/>
        <p:txBody>
          <a:bodyPr/>
          <a:lstStyle/>
          <a:p>
            <a:endParaRPr lang="es-MX" dirty="0"/>
          </a:p>
        </p:txBody>
      </p:sp>
      <p:sp>
        <p:nvSpPr>
          <p:cNvPr id="4" name="Slide Number Placeholder 3"/>
          <p:cNvSpPr>
            <a:spLocks noGrp="1"/>
          </p:cNvSpPr>
          <p:nvPr>
            <p:ph type="sldNum" sz="quarter" idx="12"/>
          </p:nvPr>
        </p:nvSpPr>
        <p:spPr/>
        <p:txBody>
          <a:bodyPr/>
          <a:lstStyle/>
          <a:p>
            <a:fld id="{93202C11-6CF0-4445-BCDE-1DEFE22B6267}" type="slidenum">
              <a:rPr lang="es-MX" smtClean="0"/>
              <a:pPr/>
              <a:t>‹Nº›</a:t>
            </a:fld>
            <a:endParaRPr lang="es-MX" dirty="0"/>
          </a:p>
        </p:txBody>
      </p:sp>
    </p:spTree>
    <p:extLst>
      <p:ext uri="{BB962C8B-B14F-4D97-AF65-F5344CB8AC3E}">
        <p14:creationId xmlns:p14="http://schemas.microsoft.com/office/powerpoint/2010/main" val="21534228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Rectangle 7"/>
          <p:cNvSpPr/>
          <p:nvPr/>
        </p:nvSpPr>
        <p:spPr>
          <a:xfrm>
            <a:off x="6227806" y="1"/>
            <a:ext cx="2916194"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412230" y="685800"/>
            <a:ext cx="2400300" cy="1737360"/>
          </a:xfrm>
        </p:spPr>
        <p:txBody>
          <a:bodyPr anchor="b">
            <a:normAutofit/>
          </a:bodyPr>
          <a:lstStyle>
            <a:lvl1pPr>
              <a:defRPr sz="2800" b="0"/>
            </a:lvl1pPr>
          </a:lstStyle>
          <a:p>
            <a:r>
              <a:rPr lang="es-ES"/>
              <a:t>Haga clic para modificar el estilo de título del patrón</a:t>
            </a:r>
            <a:endParaRPr lang="en-US" dirty="0"/>
          </a:p>
        </p:txBody>
      </p:sp>
      <p:sp>
        <p:nvSpPr>
          <p:cNvPr id="3" name="Content Placeholder 2"/>
          <p:cNvSpPr>
            <a:spLocks noGrp="1"/>
          </p:cNvSpPr>
          <p:nvPr>
            <p:ph idx="1"/>
          </p:nvPr>
        </p:nvSpPr>
        <p:spPr>
          <a:xfrm>
            <a:off x="628650" y="685800"/>
            <a:ext cx="5033772"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6412230" y="2423160"/>
            <a:ext cx="2400300" cy="3291840"/>
          </a:xfrm>
        </p:spPr>
        <p:txBody>
          <a:bodyPr>
            <a:normAutofit/>
          </a:bodyPr>
          <a:lstStyle>
            <a:lvl1pPr marL="0" indent="0">
              <a:lnSpc>
                <a:spcPct val="100000"/>
              </a:lnSpc>
              <a:spcBef>
                <a:spcPts val="1000"/>
              </a:spcBef>
              <a:buNone/>
              <a:defRPr sz="135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grpSp>
        <p:nvGrpSpPr>
          <p:cNvPr id="12" name="Group 11"/>
          <p:cNvGrpSpPr/>
          <p:nvPr/>
        </p:nvGrpSpPr>
        <p:grpSpPr>
          <a:xfrm>
            <a:off x="8522664" y="6255258"/>
            <a:ext cx="393192" cy="393192"/>
            <a:chOff x="8532189" y="5068824"/>
            <a:chExt cx="393192" cy="393192"/>
          </a:xfrm>
        </p:grpSpPr>
        <p:sp>
          <p:nvSpPr>
            <p:cNvPr id="13" name="Oval 12"/>
            <p:cNvSpPr>
              <a:spLocks noChangeAspect="1"/>
            </p:cNvSpPr>
            <p:nvPr/>
          </p:nvSpPr>
          <p:spPr>
            <a:xfrm>
              <a:off x="8532189" y="5068824"/>
              <a:ext cx="393192" cy="39319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4" name="Oval 13"/>
            <p:cNvSpPr>
              <a:spLocks noChangeAspect="1"/>
            </p:cNvSpPr>
            <p:nvPr/>
          </p:nvSpPr>
          <p:spPr>
            <a:xfrm>
              <a:off x="8568766" y="5105400"/>
              <a:ext cx="320039" cy="320040"/>
            </a:xfrm>
            <a:prstGeom prst="ellipse">
              <a:avLst/>
            </a:prstGeom>
            <a:noFill/>
            <a:ln w="12700" cap="flat" cmpd="sng" algn="ctr">
              <a:solidFill>
                <a:srgbClr val="FFFFFF"/>
              </a:solidFill>
              <a:prstDash val="solid"/>
            </a:ln>
            <a:effectLst/>
          </p:spPr>
        </p:sp>
      </p:grpSp>
      <p:sp>
        <p:nvSpPr>
          <p:cNvPr id="9" name="Date Placeholder 8"/>
          <p:cNvSpPr>
            <a:spLocks noGrp="1"/>
          </p:cNvSpPr>
          <p:nvPr>
            <p:ph type="dt" sz="half" idx="10"/>
          </p:nvPr>
        </p:nvSpPr>
        <p:spPr/>
        <p:txBody>
          <a:bodyPr/>
          <a:lstStyle/>
          <a:p>
            <a:fld id="{85468F36-7821-4FD0-A8F1-4FD9E4310EE3}" type="datetimeFigureOut">
              <a:rPr lang="es-MX" smtClean="0"/>
              <a:pPr/>
              <a:t>10/12/2018</a:t>
            </a:fld>
            <a:endParaRPr lang="es-MX" dirty="0"/>
          </a:p>
        </p:txBody>
      </p:sp>
      <p:sp>
        <p:nvSpPr>
          <p:cNvPr id="10" name="Footer Placeholder 9"/>
          <p:cNvSpPr>
            <a:spLocks noGrp="1"/>
          </p:cNvSpPr>
          <p:nvPr>
            <p:ph type="ftr" sz="quarter" idx="11"/>
          </p:nvPr>
        </p:nvSpPr>
        <p:spPr/>
        <p:txBody>
          <a:bodyPr/>
          <a:lstStyle/>
          <a:p>
            <a:endParaRPr lang="es-MX" dirty="0"/>
          </a:p>
        </p:txBody>
      </p:sp>
      <p:sp>
        <p:nvSpPr>
          <p:cNvPr id="11" name="Slide Number Placeholder 10"/>
          <p:cNvSpPr>
            <a:spLocks noGrp="1"/>
          </p:cNvSpPr>
          <p:nvPr>
            <p:ph type="sldNum" sz="quarter" idx="12"/>
          </p:nvPr>
        </p:nvSpPr>
        <p:spPr/>
        <p:txBody>
          <a:bodyPr/>
          <a:lstStyle/>
          <a:p>
            <a:fld id="{93202C11-6CF0-4445-BCDE-1DEFE22B6267}" type="slidenum">
              <a:rPr lang="es-MX" smtClean="0"/>
              <a:pPr/>
              <a:t>‹Nº›</a:t>
            </a:fld>
            <a:endParaRPr lang="es-MX" dirty="0"/>
          </a:p>
        </p:txBody>
      </p:sp>
    </p:spTree>
    <p:extLst>
      <p:ext uri="{BB962C8B-B14F-4D97-AF65-F5344CB8AC3E}">
        <p14:creationId xmlns:p14="http://schemas.microsoft.com/office/powerpoint/2010/main" val="38012692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1" name="Rectangle 10"/>
          <p:cNvSpPr/>
          <p:nvPr/>
        </p:nvSpPr>
        <p:spPr>
          <a:xfrm>
            <a:off x="6227806" y="1"/>
            <a:ext cx="2916194"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412230" y="685800"/>
            <a:ext cx="2400300" cy="1737360"/>
          </a:xfrm>
        </p:spPr>
        <p:txBody>
          <a:bodyPr anchor="b">
            <a:normAutofit/>
          </a:bodyPr>
          <a:lstStyle>
            <a:lvl1pPr>
              <a:defRPr sz="2800" b="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0" y="0"/>
            <a:ext cx="6227805"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6412230" y="2423160"/>
            <a:ext cx="2400300" cy="3291840"/>
          </a:xfrm>
        </p:spPr>
        <p:txBody>
          <a:bodyPr>
            <a:normAutofit/>
          </a:bodyPr>
          <a:lstStyle>
            <a:lvl1pPr marL="0" indent="0">
              <a:lnSpc>
                <a:spcPct val="100000"/>
              </a:lnSpc>
              <a:spcBef>
                <a:spcPts val="1000"/>
              </a:spcBef>
              <a:buNone/>
              <a:defRPr sz="135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grpSp>
        <p:nvGrpSpPr>
          <p:cNvPr id="12" name="Group 11"/>
          <p:cNvGrpSpPr/>
          <p:nvPr/>
        </p:nvGrpSpPr>
        <p:grpSpPr>
          <a:xfrm>
            <a:off x="8522664" y="6255258"/>
            <a:ext cx="393192" cy="393192"/>
            <a:chOff x="8532189" y="5068824"/>
            <a:chExt cx="393192" cy="393192"/>
          </a:xfrm>
        </p:grpSpPr>
        <p:sp>
          <p:nvSpPr>
            <p:cNvPr id="13" name="Oval 12"/>
            <p:cNvSpPr>
              <a:spLocks noChangeAspect="1"/>
            </p:cNvSpPr>
            <p:nvPr/>
          </p:nvSpPr>
          <p:spPr>
            <a:xfrm>
              <a:off x="8532189" y="5068824"/>
              <a:ext cx="393192" cy="39319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4" name="Oval 13"/>
            <p:cNvSpPr>
              <a:spLocks noChangeAspect="1"/>
            </p:cNvSpPr>
            <p:nvPr/>
          </p:nvSpPr>
          <p:spPr>
            <a:xfrm>
              <a:off x="8568766" y="5105400"/>
              <a:ext cx="320039" cy="320040"/>
            </a:xfrm>
            <a:prstGeom prst="ellipse">
              <a:avLst/>
            </a:prstGeom>
            <a:noFill/>
            <a:ln w="12700" cap="flat" cmpd="sng" algn="ctr">
              <a:solidFill>
                <a:srgbClr val="FFFFFF"/>
              </a:solidFill>
              <a:prstDash val="solid"/>
            </a:ln>
            <a:effectLst/>
          </p:spPr>
        </p:sp>
      </p:grpSp>
      <p:sp>
        <p:nvSpPr>
          <p:cNvPr id="8" name="Date Placeholder 7"/>
          <p:cNvSpPr>
            <a:spLocks noGrp="1"/>
          </p:cNvSpPr>
          <p:nvPr>
            <p:ph type="dt" sz="half" idx="10"/>
          </p:nvPr>
        </p:nvSpPr>
        <p:spPr/>
        <p:txBody>
          <a:bodyPr/>
          <a:lstStyle/>
          <a:p>
            <a:fld id="{85468F36-7821-4FD0-A8F1-4FD9E4310EE3}" type="datetimeFigureOut">
              <a:rPr lang="es-MX" smtClean="0"/>
              <a:pPr/>
              <a:t>10/12/2018</a:t>
            </a:fld>
            <a:endParaRPr lang="es-MX" dirty="0"/>
          </a:p>
        </p:txBody>
      </p:sp>
      <p:sp>
        <p:nvSpPr>
          <p:cNvPr id="10" name="Slide Number Placeholder 9"/>
          <p:cNvSpPr>
            <a:spLocks noGrp="1"/>
          </p:cNvSpPr>
          <p:nvPr>
            <p:ph type="sldNum" sz="quarter" idx="12"/>
          </p:nvPr>
        </p:nvSpPr>
        <p:spPr/>
        <p:txBody>
          <a:bodyPr/>
          <a:lstStyle/>
          <a:p>
            <a:fld id="{93202C11-6CF0-4445-BCDE-1DEFE22B6267}" type="slidenum">
              <a:rPr lang="es-MX" smtClean="0"/>
              <a:pPr/>
              <a:t>‹Nº›</a:t>
            </a:fld>
            <a:endParaRPr lang="es-MX" dirty="0"/>
          </a:p>
        </p:txBody>
      </p:sp>
    </p:spTree>
    <p:extLst>
      <p:ext uri="{BB962C8B-B14F-4D97-AF65-F5344CB8AC3E}">
        <p14:creationId xmlns:p14="http://schemas.microsoft.com/office/powerpoint/2010/main" val="31295908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2" name="Group 11"/>
          <p:cNvGrpSpPr/>
          <p:nvPr/>
        </p:nvGrpSpPr>
        <p:grpSpPr>
          <a:xfrm>
            <a:off x="8522664" y="6255258"/>
            <a:ext cx="393192" cy="393192"/>
            <a:chOff x="8532189" y="5068824"/>
            <a:chExt cx="393192" cy="393192"/>
          </a:xfrm>
        </p:grpSpPr>
        <p:sp>
          <p:nvSpPr>
            <p:cNvPr id="8" name="Oval 7"/>
            <p:cNvSpPr>
              <a:spLocks noChangeAspect="1"/>
            </p:cNvSpPr>
            <p:nvPr/>
          </p:nvSpPr>
          <p:spPr>
            <a:xfrm>
              <a:off x="8532189" y="5068824"/>
              <a:ext cx="393192" cy="393192"/>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a:spLocks noChangeAspect="1"/>
            </p:cNvSpPr>
            <p:nvPr/>
          </p:nvSpPr>
          <p:spPr>
            <a:xfrm>
              <a:off x="8568766" y="5105400"/>
              <a:ext cx="320039" cy="320040"/>
            </a:xfrm>
            <a:prstGeom prst="ellipse">
              <a:avLst/>
            </a:prstGeom>
            <a:noFill/>
            <a:ln w="12700" cap="flat" cmpd="sng" algn="ctr">
              <a:solidFill>
                <a:srgbClr val="FFFFFF"/>
              </a:solidFill>
              <a:prstDash val="solid"/>
            </a:ln>
            <a:effectLst/>
          </p:spPr>
        </p:sp>
      </p:grpSp>
      <p:sp>
        <p:nvSpPr>
          <p:cNvPr id="2" name="Title Placeholder 1"/>
          <p:cNvSpPr>
            <a:spLocks noGrp="1"/>
          </p:cNvSpPr>
          <p:nvPr>
            <p:ph type="title"/>
          </p:nvPr>
        </p:nvSpPr>
        <p:spPr>
          <a:xfrm>
            <a:off x="685800" y="484632"/>
            <a:ext cx="7772400" cy="1609344"/>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685800" y="2121408"/>
            <a:ext cx="7772400" cy="4050792"/>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5992368" y="6272785"/>
            <a:ext cx="2455164" cy="365125"/>
          </a:xfrm>
          <a:prstGeom prst="rect">
            <a:avLst/>
          </a:prstGeom>
        </p:spPr>
        <p:txBody>
          <a:bodyPr vert="horz" lIns="91440" tIns="45720" rIns="91440" bIns="45720" rtlCol="0" anchor="ctr"/>
          <a:lstStyle>
            <a:lvl1pPr algn="r">
              <a:defRPr sz="1000">
                <a:solidFill>
                  <a:schemeClr val="accent1">
                    <a:lumMod val="50000"/>
                  </a:schemeClr>
                </a:solidFill>
              </a:defRPr>
            </a:lvl1pPr>
          </a:lstStyle>
          <a:p>
            <a:fld id="{85468F36-7821-4FD0-A8F1-4FD9E4310EE3}" type="datetimeFigureOut">
              <a:rPr lang="es-MX" smtClean="0"/>
              <a:pPr/>
              <a:t>10/12/2018</a:t>
            </a:fld>
            <a:endParaRPr lang="es-MX" dirty="0"/>
          </a:p>
        </p:txBody>
      </p:sp>
      <p:sp>
        <p:nvSpPr>
          <p:cNvPr id="5" name="Footer Placeholder 4"/>
          <p:cNvSpPr>
            <a:spLocks noGrp="1"/>
          </p:cNvSpPr>
          <p:nvPr>
            <p:ph type="ftr" sz="quarter" idx="3"/>
          </p:nvPr>
        </p:nvSpPr>
        <p:spPr>
          <a:xfrm>
            <a:off x="685800" y="6272785"/>
            <a:ext cx="4745736" cy="365125"/>
          </a:xfrm>
          <a:prstGeom prst="rect">
            <a:avLst/>
          </a:prstGeom>
        </p:spPr>
        <p:txBody>
          <a:bodyPr vert="horz" lIns="91440" tIns="45720" rIns="91440" bIns="45720" rtlCol="0" anchor="ctr"/>
          <a:lstStyle>
            <a:lvl1pPr algn="l">
              <a:defRPr sz="1000">
                <a:solidFill>
                  <a:schemeClr val="accent1">
                    <a:lumMod val="50000"/>
                  </a:schemeClr>
                </a:solidFill>
              </a:defRPr>
            </a:lvl1pPr>
          </a:lstStyle>
          <a:p>
            <a:endParaRPr lang="es-MX" dirty="0"/>
          </a:p>
        </p:txBody>
      </p:sp>
      <p:sp>
        <p:nvSpPr>
          <p:cNvPr id="6" name="Slide Number Placeholder 5"/>
          <p:cNvSpPr>
            <a:spLocks noGrp="1"/>
          </p:cNvSpPr>
          <p:nvPr>
            <p:ph type="sldNum" sz="quarter" idx="4"/>
          </p:nvPr>
        </p:nvSpPr>
        <p:spPr>
          <a:xfrm>
            <a:off x="8483346" y="6272785"/>
            <a:ext cx="480060" cy="365125"/>
          </a:xfrm>
          <a:prstGeom prst="rect">
            <a:avLst/>
          </a:prstGeom>
        </p:spPr>
        <p:txBody>
          <a:bodyPr vert="horz" lIns="91440" tIns="45720" rIns="91440" bIns="45720" rtlCol="0" anchor="ctr"/>
          <a:lstStyle>
            <a:lvl1pPr algn="ctr">
              <a:defRPr sz="1100" b="1" spc="-70" baseline="0">
                <a:solidFill>
                  <a:srgbClr val="FFFFFF"/>
                </a:solidFill>
                <a:latin typeface="+mn-lt"/>
              </a:defRPr>
            </a:lvl1pPr>
          </a:lstStyle>
          <a:p>
            <a:fld id="{93202C11-6CF0-4445-BCDE-1DEFE22B6267}" type="slidenum">
              <a:rPr lang="es-MX" smtClean="0"/>
              <a:pPr/>
              <a:t>‹Nº›</a:t>
            </a:fld>
            <a:endParaRPr lang="es-MX" dirty="0"/>
          </a:p>
        </p:txBody>
      </p:sp>
    </p:spTree>
    <p:extLst>
      <p:ext uri="{BB962C8B-B14F-4D97-AF65-F5344CB8AC3E}">
        <p14:creationId xmlns:p14="http://schemas.microsoft.com/office/powerpoint/2010/main" val="1882772151"/>
      </p:ext>
    </p:extLst>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xStyles>
    <p:titleStyle>
      <a:lvl1pPr algn="l" defTabSz="914400" rtl="0" eaLnBrk="1" latinLnBrk="0" hangingPunct="1">
        <a:lnSpc>
          <a:spcPct val="90000"/>
        </a:lnSpc>
        <a:spcBef>
          <a:spcPct val="0"/>
        </a:spcBef>
        <a:buNone/>
        <a:defRPr sz="4200" b="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hyperlink" Target="mailto:rsevilla@cnsf.gob.mx" TargetMode="Externa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ángulo 4"/>
          <p:cNvSpPr/>
          <p:nvPr/>
        </p:nvSpPr>
        <p:spPr>
          <a:xfrm>
            <a:off x="0" y="908720"/>
            <a:ext cx="9144000" cy="3744416"/>
          </a:xfrm>
          <a:prstGeom prst="rect">
            <a:avLst/>
          </a:prstGeom>
          <a:solidFill>
            <a:schemeClr val="accent5">
              <a:lumMod val="75000"/>
            </a:schemeClr>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s-MX"/>
          </a:p>
        </p:txBody>
      </p:sp>
      <p:sp>
        <p:nvSpPr>
          <p:cNvPr id="7" name="6 CuadroTexto"/>
          <p:cNvSpPr txBox="1"/>
          <p:nvPr/>
        </p:nvSpPr>
        <p:spPr>
          <a:xfrm>
            <a:off x="611560" y="1196752"/>
            <a:ext cx="7992888" cy="3170099"/>
          </a:xfrm>
          <a:prstGeom prst="rect">
            <a:avLst/>
          </a:prstGeom>
          <a:noFill/>
        </p:spPr>
        <p:txBody>
          <a:bodyPr wrap="square" rtlCol="0">
            <a:spAutoFit/>
          </a:bodyPr>
          <a:lstStyle/>
          <a:p>
            <a:pPr algn="ctr"/>
            <a:r>
              <a:rPr lang="es-MX" sz="3600" dirty="0">
                <a:solidFill>
                  <a:schemeClr val="bg1"/>
                </a:solidFill>
                <a:latin typeface="Century Gothic" panose="020B0502020202020204" pitchFamily="34" charset="0"/>
              </a:rPr>
              <a:t>Taller para la forma de entrega del </a:t>
            </a:r>
            <a:r>
              <a:rPr lang="es-MX" sz="4000" b="1" dirty="0">
                <a:solidFill>
                  <a:schemeClr val="bg1"/>
                </a:solidFill>
                <a:latin typeface="Century Gothic" panose="020B0502020202020204" pitchFamily="34" charset="0"/>
              </a:rPr>
              <a:t>Sistema Estadístico de información anual por operación, ramo y </a:t>
            </a:r>
            <a:r>
              <a:rPr lang="es-MX" sz="4000" b="1" dirty="0" err="1">
                <a:solidFill>
                  <a:schemeClr val="bg1"/>
                </a:solidFill>
                <a:latin typeface="Century Gothic" panose="020B0502020202020204" pitchFamily="34" charset="0"/>
              </a:rPr>
              <a:t>subramo</a:t>
            </a:r>
            <a:r>
              <a:rPr lang="es-MX" sz="4000" b="1" dirty="0">
                <a:solidFill>
                  <a:schemeClr val="bg1"/>
                </a:solidFill>
                <a:latin typeface="Century Gothic" panose="020B0502020202020204" pitchFamily="34" charset="0"/>
              </a:rPr>
              <a:t>      (FES)</a:t>
            </a:r>
          </a:p>
        </p:txBody>
      </p:sp>
      <p:pic>
        <p:nvPicPr>
          <p:cNvPr id="1026" name="Picture 2" descr="E:\ESCANEOS\MAC\LOGOS\Logo CNSF\logo CNSF completo.png"/>
          <p:cNvPicPr>
            <a:picLocks noChangeAspect="1" noChangeArrowheads="1"/>
          </p:cNvPicPr>
          <p:nvPr/>
        </p:nvPicPr>
        <p:blipFill rotWithShape="1">
          <a:blip r:embed="rId3">
            <a:extLst>
              <a:ext uri="{28A0092B-C50C-407E-A947-70E740481C1C}">
                <a14:useLocalDpi xmlns:a14="http://schemas.microsoft.com/office/drawing/2010/main" val="0"/>
              </a:ext>
            </a:extLst>
          </a:blip>
          <a:srcRect t="30496" b="37544"/>
          <a:stretch/>
        </p:blipFill>
        <p:spPr bwMode="auto">
          <a:xfrm>
            <a:off x="323528" y="5013176"/>
            <a:ext cx="3240360" cy="776867"/>
          </a:xfrm>
          <a:prstGeom prst="rect">
            <a:avLst/>
          </a:prstGeom>
          <a:noFill/>
          <a:extLst>
            <a:ext uri="{909E8E84-426E-40DD-AFC4-6F175D3DCCD1}">
              <a14:hiddenFill xmlns:a14="http://schemas.microsoft.com/office/drawing/2010/main">
                <a:solidFill>
                  <a:srgbClr val="FFFFFF"/>
                </a:solidFill>
              </a14:hiddenFill>
            </a:ext>
          </a:extLst>
        </p:spPr>
      </p:pic>
      <p:sp>
        <p:nvSpPr>
          <p:cNvPr id="9" name="8 CuadroTexto"/>
          <p:cNvSpPr txBox="1"/>
          <p:nvPr/>
        </p:nvSpPr>
        <p:spPr>
          <a:xfrm>
            <a:off x="6660232" y="188640"/>
            <a:ext cx="2016224" cy="369332"/>
          </a:xfrm>
          <a:prstGeom prst="rect">
            <a:avLst/>
          </a:prstGeom>
          <a:noFill/>
        </p:spPr>
        <p:txBody>
          <a:bodyPr wrap="square" rtlCol="0">
            <a:spAutoFit/>
          </a:bodyPr>
          <a:lstStyle/>
          <a:p>
            <a:r>
              <a:rPr lang="es-MX" dirty="0">
                <a:solidFill>
                  <a:schemeClr val="bg2">
                    <a:lumMod val="50000"/>
                  </a:schemeClr>
                </a:solidFill>
                <a:latin typeface="Century Gothic" panose="020B0502020202020204" pitchFamily="34" charset="0"/>
              </a:rPr>
              <a:t>Diciembre 2018</a:t>
            </a:r>
          </a:p>
        </p:txBody>
      </p:sp>
    </p:spTree>
    <p:custDataLst>
      <p:tags r:id="rId1"/>
    </p:custDataLst>
    <p:extLst>
      <p:ext uri="{BB962C8B-B14F-4D97-AF65-F5344CB8AC3E}">
        <p14:creationId xmlns:p14="http://schemas.microsoft.com/office/powerpoint/2010/main" val="17726827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4 Conector recto"/>
          <p:cNvCxnSpPr/>
          <p:nvPr/>
        </p:nvCxnSpPr>
        <p:spPr>
          <a:xfrm>
            <a:off x="683568" y="1340768"/>
            <a:ext cx="7920880" cy="0"/>
          </a:xfrm>
          <a:prstGeom prst="line">
            <a:avLst/>
          </a:prstGeom>
          <a:ln w="57150"/>
        </p:spPr>
        <p:style>
          <a:lnRef idx="1">
            <a:schemeClr val="accent1"/>
          </a:lnRef>
          <a:fillRef idx="0">
            <a:schemeClr val="accent1"/>
          </a:fillRef>
          <a:effectRef idx="0">
            <a:schemeClr val="accent1"/>
          </a:effectRef>
          <a:fontRef idx="minor">
            <a:schemeClr val="tx1"/>
          </a:fontRef>
        </p:style>
      </p:cxnSp>
      <p:sp>
        <p:nvSpPr>
          <p:cNvPr id="7" name="7 CuadroTexto"/>
          <p:cNvSpPr txBox="1"/>
          <p:nvPr/>
        </p:nvSpPr>
        <p:spPr>
          <a:xfrm>
            <a:off x="323528" y="1772816"/>
            <a:ext cx="7920880" cy="4108817"/>
          </a:xfrm>
          <a:prstGeom prst="rect">
            <a:avLst/>
          </a:prstGeom>
          <a:noFill/>
        </p:spPr>
        <p:txBody>
          <a:bodyPr wrap="square" rtlCol="0">
            <a:spAutoFit/>
          </a:bodyPr>
          <a:lstStyle/>
          <a:p>
            <a:pPr marL="263525" indent="-263525" algn="just">
              <a:spcAft>
                <a:spcPts val="600"/>
              </a:spcAft>
            </a:pPr>
            <a:r>
              <a:rPr lang="es-MX" sz="2000" dirty="0">
                <a:latin typeface="Century Gothic" panose="020B0502020202020204" pitchFamily="34" charset="0"/>
              </a:rPr>
              <a:t>   </a:t>
            </a:r>
            <a:r>
              <a:rPr lang="es-MX" dirty="0">
                <a:latin typeface="Century Gothic" panose="020B0502020202020204" pitchFamily="34" charset="0"/>
              </a:rPr>
              <a:t>Dice:</a:t>
            </a:r>
          </a:p>
          <a:p>
            <a:pPr marL="263525" indent="-263525" algn="just">
              <a:spcAft>
                <a:spcPts val="600"/>
              </a:spcAft>
            </a:pPr>
            <a:r>
              <a:rPr lang="es-MX" dirty="0">
                <a:latin typeface="Century Gothic" panose="020B0502020202020204" pitchFamily="34" charset="0"/>
              </a:rPr>
              <a:t>	</a:t>
            </a:r>
            <a:r>
              <a:rPr lang="es-ES" dirty="0">
                <a:latin typeface="Century Gothic" panose="020B0502020202020204" pitchFamily="34" charset="0"/>
              </a:rPr>
              <a:t>Los montos reportados de cada Ramo, deberán coincidir con lo registrado en el Reporte Relativo al Resultado Integral de Financiamiento que se contempla en el Reporte Regulatorio Sobre Estados Financieros (RR7) de acuerdo a la siguiente relación</a:t>
            </a:r>
            <a:r>
              <a:rPr lang="es-MX" dirty="0">
                <a:latin typeface="Century Gothic" panose="020B0502020202020204" pitchFamily="34" charset="0"/>
              </a:rPr>
              <a:t>:</a:t>
            </a:r>
          </a:p>
          <a:p>
            <a:pPr marL="263525" indent="-263525" algn="just">
              <a:spcAft>
                <a:spcPts val="600"/>
              </a:spcAft>
            </a:pPr>
            <a:endParaRPr lang="es-MX" dirty="0">
              <a:latin typeface="Century Gothic" panose="020B0502020202020204" pitchFamily="34" charset="0"/>
            </a:endParaRPr>
          </a:p>
          <a:p>
            <a:pPr marL="263525" indent="-263525" algn="just">
              <a:spcAft>
                <a:spcPts val="600"/>
              </a:spcAft>
            </a:pPr>
            <a:r>
              <a:rPr lang="es-MX" dirty="0">
                <a:latin typeface="Century Gothic" panose="020B0502020202020204" pitchFamily="34" charset="0"/>
              </a:rPr>
              <a:t>    Debe decir:</a:t>
            </a:r>
          </a:p>
          <a:p>
            <a:pPr marL="263525" indent="-263525" algn="just">
              <a:spcAft>
                <a:spcPts val="600"/>
              </a:spcAft>
            </a:pPr>
            <a:r>
              <a:rPr lang="es-MX" dirty="0">
                <a:latin typeface="Century Gothic" panose="020B0502020202020204" pitchFamily="34" charset="0"/>
              </a:rPr>
              <a:t>	</a:t>
            </a:r>
            <a:r>
              <a:rPr lang="es-ES" dirty="0">
                <a:latin typeface="Century Gothic" panose="020B0502020202020204" pitchFamily="34" charset="0"/>
              </a:rPr>
              <a:t>Los montos reportados de cada Ramo, deberán coincidir </a:t>
            </a:r>
            <a:r>
              <a:rPr lang="es-ES" b="1" dirty="0">
                <a:solidFill>
                  <a:srgbClr val="C00000"/>
                </a:solidFill>
                <a:latin typeface="Century Gothic" panose="020B0502020202020204" pitchFamily="34" charset="0"/>
              </a:rPr>
              <a:t>con signo contrario a </a:t>
            </a:r>
            <a:r>
              <a:rPr lang="es-ES" dirty="0">
                <a:latin typeface="Century Gothic" panose="020B0502020202020204" pitchFamily="34" charset="0"/>
              </a:rPr>
              <a:t>lo registrado en el Reporte Relativo al Resultado Integral de Financiamiento que se contempla en el Reporte Regulatorio Sobre Estados Financieros (RR7) de acuerdo a la siguiente relación</a:t>
            </a:r>
            <a:r>
              <a:rPr lang="es-MX" dirty="0">
                <a:latin typeface="Century Gothic" panose="020B0502020202020204" pitchFamily="34" charset="0"/>
              </a:rPr>
              <a:t>:</a:t>
            </a:r>
          </a:p>
          <a:p>
            <a:pPr marL="263525" indent="-263525" algn="just">
              <a:spcAft>
                <a:spcPts val="600"/>
              </a:spcAft>
            </a:pPr>
            <a:endParaRPr lang="es-MX" dirty="0">
              <a:latin typeface="Century Gothic" panose="020B0502020202020204" pitchFamily="34" charset="0"/>
            </a:endParaRPr>
          </a:p>
        </p:txBody>
      </p:sp>
      <p:sp>
        <p:nvSpPr>
          <p:cNvPr id="8" name="6 CuadroTexto"/>
          <p:cNvSpPr txBox="1"/>
          <p:nvPr/>
        </p:nvSpPr>
        <p:spPr>
          <a:xfrm>
            <a:off x="467544" y="188640"/>
            <a:ext cx="5760640" cy="338554"/>
          </a:xfrm>
          <a:prstGeom prst="rect">
            <a:avLst/>
          </a:prstGeom>
          <a:noFill/>
        </p:spPr>
        <p:txBody>
          <a:bodyPr wrap="square" rtlCol="0">
            <a:spAutoFit/>
          </a:bodyPr>
          <a:lstStyle/>
          <a:p>
            <a:pPr algn="just"/>
            <a:r>
              <a:rPr lang="es-MX" sz="1600" dirty="0">
                <a:solidFill>
                  <a:srgbClr val="0070C0"/>
                </a:solidFill>
                <a:latin typeface="Century Gothic" panose="020B0502020202020204" pitchFamily="34" charset="0"/>
              </a:rPr>
              <a:t>Archivo Plano “</a:t>
            </a:r>
            <a:r>
              <a:rPr lang="es-MX" sz="1600" b="1" dirty="0">
                <a:solidFill>
                  <a:srgbClr val="0070C0"/>
                </a:solidFill>
                <a:latin typeface="Century Gothic" panose="020B0502020202020204" pitchFamily="34" charset="0"/>
              </a:rPr>
              <a:t>Reaseguro Cedido al Extranjero</a:t>
            </a:r>
            <a:r>
              <a:rPr lang="es-MX" sz="1600" dirty="0">
                <a:solidFill>
                  <a:srgbClr val="0070C0"/>
                </a:solidFill>
                <a:latin typeface="Century Gothic" panose="020B0502020202020204" pitchFamily="34" charset="0"/>
              </a:rPr>
              <a:t>”</a:t>
            </a:r>
          </a:p>
        </p:txBody>
      </p:sp>
      <p:sp>
        <p:nvSpPr>
          <p:cNvPr id="10" name="6 CuadroTexto"/>
          <p:cNvSpPr txBox="1"/>
          <p:nvPr/>
        </p:nvSpPr>
        <p:spPr>
          <a:xfrm>
            <a:off x="755576" y="724634"/>
            <a:ext cx="7992888" cy="400110"/>
          </a:xfrm>
          <a:prstGeom prst="rect">
            <a:avLst/>
          </a:prstGeom>
          <a:noFill/>
        </p:spPr>
        <p:txBody>
          <a:bodyPr wrap="square" rtlCol="0">
            <a:spAutoFit/>
          </a:bodyPr>
          <a:lstStyle/>
          <a:p>
            <a:pPr algn="ctr"/>
            <a:r>
              <a:rPr lang="es-MX" sz="2000" dirty="0">
                <a:solidFill>
                  <a:schemeClr val="accent2">
                    <a:lumMod val="60000"/>
                    <a:lumOff val="40000"/>
                  </a:schemeClr>
                </a:solidFill>
                <a:latin typeface="Century Gothic" panose="020B0502020202020204" pitchFamily="34" charset="0"/>
              </a:rPr>
              <a:t>Intereses por Reservas Retenidas</a:t>
            </a:r>
          </a:p>
        </p:txBody>
      </p:sp>
    </p:spTree>
    <p:extLst>
      <p:ext uri="{BB962C8B-B14F-4D97-AF65-F5344CB8AC3E}">
        <p14:creationId xmlns:p14="http://schemas.microsoft.com/office/powerpoint/2010/main" val="3181816464"/>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ángulo 4"/>
          <p:cNvSpPr/>
          <p:nvPr/>
        </p:nvSpPr>
        <p:spPr>
          <a:xfrm>
            <a:off x="0" y="2348880"/>
            <a:ext cx="9144000" cy="1008112"/>
          </a:xfrm>
          <a:prstGeom prst="rect">
            <a:avLst/>
          </a:prstGeom>
          <a:solidFill>
            <a:schemeClr val="accent5">
              <a:lumMod val="75000"/>
            </a:schemeClr>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s-MX"/>
          </a:p>
        </p:txBody>
      </p:sp>
      <p:sp>
        <p:nvSpPr>
          <p:cNvPr id="7" name="6 CuadroTexto"/>
          <p:cNvSpPr txBox="1"/>
          <p:nvPr/>
        </p:nvSpPr>
        <p:spPr>
          <a:xfrm>
            <a:off x="0" y="2556193"/>
            <a:ext cx="9144000" cy="584775"/>
          </a:xfrm>
          <a:prstGeom prst="rect">
            <a:avLst/>
          </a:prstGeom>
          <a:noFill/>
        </p:spPr>
        <p:txBody>
          <a:bodyPr wrap="square" rtlCol="0">
            <a:spAutoFit/>
          </a:bodyPr>
          <a:lstStyle/>
          <a:p>
            <a:pPr algn="ctr"/>
            <a:r>
              <a:rPr lang="es-MX" sz="3200" dirty="0">
                <a:solidFill>
                  <a:schemeClr val="bg1"/>
                </a:solidFill>
                <a:latin typeface="Century Gothic" panose="020B0502020202020204" pitchFamily="34" charset="0"/>
              </a:rPr>
              <a:t>Archivo Plano “Sumas Aseguradas Cedidas”</a:t>
            </a:r>
          </a:p>
        </p:txBody>
      </p:sp>
    </p:spTree>
    <p:extLst>
      <p:ext uri="{BB962C8B-B14F-4D97-AF65-F5344CB8AC3E}">
        <p14:creationId xmlns:p14="http://schemas.microsoft.com/office/powerpoint/2010/main" val="37192458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4 Conector recto"/>
          <p:cNvCxnSpPr/>
          <p:nvPr/>
        </p:nvCxnSpPr>
        <p:spPr>
          <a:xfrm>
            <a:off x="611560" y="1484784"/>
            <a:ext cx="7920880" cy="0"/>
          </a:xfrm>
          <a:prstGeom prst="line">
            <a:avLst/>
          </a:prstGeom>
          <a:ln w="57150"/>
        </p:spPr>
        <p:style>
          <a:lnRef idx="1">
            <a:schemeClr val="accent1"/>
          </a:lnRef>
          <a:fillRef idx="0">
            <a:schemeClr val="accent1"/>
          </a:fillRef>
          <a:effectRef idx="0">
            <a:schemeClr val="accent1"/>
          </a:effectRef>
          <a:fontRef idx="minor">
            <a:schemeClr val="tx1"/>
          </a:fontRef>
        </p:style>
      </p:cxnSp>
      <p:sp>
        <p:nvSpPr>
          <p:cNvPr id="8" name="7 CuadroTexto"/>
          <p:cNvSpPr txBox="1"/>
          <p:nvPr/>
        </p:nvSpPr>
        <p:spPr>
          <a:xfrm>
            <a:off x="575556" y="1988840"/>
            <a:ext cx="7920880" cy="2323713"/>
          </a:xfrm>
          <a:prstGeom prst="rect">
            <a:avLst/>
          </a:prstGeom>
          <a:noFill/>
        </p:spPr>
        <p:txBody>
          <a:bodyPr wrap="square" rtlCol="0">
            <a:spAutoFit/>
          </a:bodyPr>
          <a:lstStyle/>
          <a:p>
            <a:pPr marL="354013" indent="9525" algn="just">
              <a:spcAft>
                <a:spcPts val="600"/>
              </a:spcAft>
            </a:pPr>
            <a:r>
              <a:rPr lang="es-MX" dirty="0">
                <a:latin typeface="Century Gothic" panose="020B0502020202020204" pitchFamily="34" charset="0"/>
              </a:rPr>
              <a:t>Si se reportó información en el archivo plano </a:t>
            </a:r>
            <a:r>
              <a:rPr lang="es-MX" b="1" dirty="0">
                <a:solidFill>
                  <a:srgbClr val="0070C0"/>
                </a:solidFill>
                <a:latin typeface="Century Gothic" panose="020B0502020202020204" pitchFamily="34" charset="0"/>
              </a:rPr>
              <a:t>de Reaseguro Cedido al Extranjero </a:t>
            </a:r>
            <a:r>
              <a:rPr lang="es-MX" dirty="0">
                <a:latin typeface="Century Gothic" panose="020B0502020202020204" pitchFamily="34" charset="0"/>
              </a:rPr>
              <a:t>entonces debe existir información en el archivo plano de </a:t>
            </a:r>
            <a:r>
              <a:rPr lang="es-MX" b="1" dirty="0">
                <a:solidFill>
                  <a:srgbClr val="0070C0"/>
                </a:solidFill>
                <a:latin typeface="Century Gothic" panose="020B0502020202020204" pitchFamily="34" charset="0"/>
              </a:rPr>
              <a:t>Sumas Aseguradas Cedidas </a:t>
            </a:r>
            <a:r>
              <a:rPr lang="es-MX" dirty="0">
                <a:latin typeface="Century Gothic" panose="020B0502020202020204" pitchFamily="34" charset="0"/>
              </a:rPr>
              <a:t>.</a:t>
            </a:r>
          </a:p>
          <a:p>
            <a:pPr marL="354013" indent="9525" algn="just">
              <a:spcAft>
                <a:spcPts val="600"/>
              </a:spcAft>
            </a:pPr>
            <a:endParaRPr lang="es-MX" dirty="0">
              <a:latin typeface="Century Gothic" panose="020B0502020202020204" pitchFamily="34" charset="0"/>
            </a:endParaRPr>
          </a:p>
          <a:p>
            <a:pPr marL="354013" indent="9525" algn="just">
              <a:spcAft>
                <a:spcPts val="600"/>
              </a:spcAft>
            </a:pPr>
            <a:endParaRPr lang="es-MX" dirty="0">
              <a:latin typeface="Century Gothic" panose="020B0502020202020204" pitchFamily="34" charset="0"/>
            </a:endParaRPr>
          </a:p>
          <a:p>
            <a:pPr marL="354013" indent="9525" algn="just">
              <a:spcAft>
                <a:spcPts val="600"/>
              </a:spcAft>
            </a:pPr>
            <a:r>
              <a:rPr lang="es-MX" sz="1700" b="1" dirty="0">
                <a:solidFill>
                  <a:srgbClr val="C00000"/>
                </a:solidFill>
                <a:latin typeface="Century Gothic" panose="020B0502020202020204" pitchFamily="34" charset="0"/>
              </a:rPr>
              <a:t>Nota: </a:t>
            </a:r>
            <a:r>
              <a:rPr lang="es-MX" sz="1700" dirty="0">
                <a:latin typeface="Century Gothic" panose="020B0502020202020204" pitchFamily="34" charset="0"/>
              </a:rPr>
              <a:t>Esta validación se realizará a nivel ramo</a:t>
            </a:r>
          </a:p>
          <a:p>
            <a:pPr marL="354013" indent="9525" algn="just">
              <a:spcAft>
                <a:spcPts val="600"/>
              </a:spcAft>
            </a:pPr>
            <a:endParaRPr lang="es-MX" dirty="0">
              <a:latin typeface="Century Gothic" panose="020B0502020202020204" pitchFamily="34" charset="0"/>
            </a:endParaRPr>
          </a:p>
        </p:txBody>
      </p:sp>
      <p:sp>
        <p:nvSpPr>
          <p:cNvPr id="6" name="6 CuadroTexto"/>
          <p:cNvSpPr txBox="1"/>
          <p:nvPr/>
        </p:nvSpPr>
        <p:spPr>
          <a:xfrm>
            <a:off x="467544" y="188640"/>
            <a:ext cx="5760640" cy="338554"/>
          </a:xfrm>
          <a:prstGeom prst="rect">
            <a:avLst/>
          </a:prstGeom>
          <a:noFill/>
        </p:spPr>
        <p:txBody>
          <a:bodyPr wrap="square" rtlCol="0">
            <a:spAutoFit/>
          </a:bodyPr>
          <a:lstStyle/>
          <a:p>
            <a:pPr algn="just"/>
            <a:r>
              <a:rPr lang="es-MX" sz="1600" dirty="0">
                <a:solidFill>
                  <a:srgbClr val="0070C0"/>
                </a:solidFill>
                <a:latin typeface="Century Gothic" panose="020B0502020202020204" pitchFamily="34" charset="0"/>
              </a:rPr>
              <a:t>Archivo Plano “</a:t>
            </a:r>
            <a:r>
              <a:rPr lang="es-MX" sz="1600" b="1" dirty="0">
                <a:solidFill>
                  <a:srgbClr val="0070C0"/>
                </a:solidFill>
                <a:latin typeface="Century Gothic" panose="020B0502020202020204" pitchFamily="34" charset="0"/>
              </a:rPr>
              <a:t>Sumas Aseguradas Cedidas</a:t>
            </a:r>
            <a:r>
              <a:rPr lang="es-MX" sz="1600" dirty="0">
                <a:solidFill>
                  <a:srgbClr val="0070C0"/>
                </a:solidFill>
                <a:latin typeface="Century Gothic" panose="020B0502020202020204" pitchFamily="34" charset="0"/>
              </a:rPr>
              <a:t>”</a:t>
            </a:r>
          </a:p>
        </p:txBody>
      </p:sp>
      <p:sp>
        <p:nvSpPr>
          <p:cNvPr id="10" name="6 CuadroTexto"/>
          <p:cNvSpPr txBox="1"/>
          <p:nvPr/>
        </p:nvSpPr>
        <p:spPr>
          <a:xfrm>
            <a:off x="755576" y="620688"/>
            <a:ext cx="7992888" cy="461665"/>
          </a:xfrm>
          <a:prstGeom prst="rect">
            <a:avLst/>
          </a:prstGeom>
          <a:noFill/>
        </p:spPr>
        <p:txBody>
          <a:bodyPr wrap="square" rtlCol="0">
            <a:spAutoFit/>
          </a:bodyPr>
          <a:lstStyle/>
          <a:p>
            <a:pPr algn="r"/>
            <a:r>
              <a:rPr lang="es-MX" sz="2400" dirty="0">
                <a:solidFill>
                  <a:schemeClr val="accent2">
                    <a:lumMod val="60000"/>
                    <a:lumOff val="40000"/>
                  </a:schemeClr>
                </a:solidFill>
                <a:latin typeface="Century Gothic" panose="020B0502020202020204" pitchFamily="34" charset="0"/>
              </a:rPr>
              <a:t>2. Suma Asegurada Cedida</a:t>
            </a:r>
          </a:p>
        </p:txBody>
      </p:sp>
    </p:spTree>
    <p:extLst>
      <p:ext uri="{BB962C8B-B14F-4D97-AF65-F5344CB8AC3E}">
        <p14:creationId xmlns:p14="http://schemas.microsoft.com/office/powerpoint/2010/main" val="3635902488"/>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000"/>
                                        <p:tgtEl>
                                          <p:spTgt spid="8"/>
                                        </p:tgtEl>
                                      </p:cBhvr>
                                    </p:animEffect>
                                    <p:anim calcmode="lin" valueType="num">
                                      <p:cBhvr>
                                        <p:cTn id="8" dur="1000" fill="hold"/>
                                        <p:tgtEl>
                                          <p:spTgt spid="8"/>
                                        </p:tgtEl>
                                        <p:attrNameLst>
                                          <p:attrName>ppt_x</p:attrName>
                                        </p:attrNameLst>
                                      </p:cBhvr>
                                      <p:tavLst>
                                        <p:tav tm="0">
                                          <p:val>
                                            <p:strVal val="#ppt_x"/>
                                          </p:val>
                                        </p:tav>
                                        <p:tav tm="100000">
                                          <p:val>
                                            <p:strVal val="#ppt_x"/>
                                          </p:val>
                                        </p:tav>
                                      </p:tavLst>
                                    </p:anim>
                                    <p:anim calcmode="lin" valueType="num">
                                      <p:cBhvr>
                                        <p:cTn id="9"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4 Conector recto"/>
          <p:cNvCxnSpPr/>
          <p:nvPr/>
        </p:nvCxnSpPr>
        <p:spPr>
          <a:xfrm>
            <a:off x="611560" y="1484784"/>
            <a:ext cx="7920880" cy="0"/>
          </a:xfrm>
          <a:prstGeom prst="line">
            <a:avLst/>
          </a:prstGeom>
          <a:ln w="57150"/>
        </p:spPr>
        <p:style>
          <a:lnRef idx="1">
            <a:schemeClr val="accent1"/>
          </a:lnRef>
          <a:fillRef idx="0">
            <a:schemeClr val="accent1"/>
          </a:fillRef>
          <a:effectRef idx="0">
            <a:schemeClr val="accent1"/>
          </a:effectRef>
          <a:fontRef idx="minor">
            <a:schemeClr val="tx1"/>
          </a:fontRef>
        </p:style>
      </p:cxnSp>
      <p:sp>
        <p:nvSpPr>
          <p:cNvPr id="7" name="6 CuadroTexto"/>
          <p:cNvSpPr txBox="1"/>
          <p:nvPr/>
        </p:nvSpPr>
        <p:spPr>
          <a:xfrm>
            <a:off x="539552" y="908720"/>
            <a:ext cx="7992888" cy="461665"/>
          </a:xfrm>
          <a:prstGeom prst="rect">
            <a:avLst/>
          </a:prstGeom>
          <a:noFill/>
        </p:spPr>
        <p:txBody>
          <a:bodyPr wrap="square" rtlCol="0">
            <a:spAutoFit/>
          </a:bodyPr>
          <a:lstStyle/>
          <a:p>
            <a:pPr algn="just"/>
            <a:r>
              <a:rPr lang="es-MX" sz="2400" dirty="0">
                <a:solidFill>
                  <a:srgbClr val="0070C0"/>
                </a:solidFill>
                <a:latin typeface="Century Gothic" panose="020B0502020202020204" pitchFamily="34" charset="0"/>
              </a:rPr>
              <a:t>Teléfonos de Consulta</a:t>
            </a:r>
          </a:p>
        </p:txBody>
      </p:sp>
      <p:sp>
        <p:nvSpPr>
          <p:cNvPr id="8" name="7 CuadroTexto"/>
          <p:cNvSpPr txBox="1"/>
          <p:nvPr/>
        </p:nvSpPr>
        <p:spPr>
          <a:xfrm>
            <a:off x="899592" y="2208346"/>
            <a:ext cx="7488832" cy="815608"/>
          </a:xfrm>
          <a:prstGeom prst="rect">
            <a:avLst/>
          </a:prstGeom>
          <a:noFill/>
        </p:spPr>
        <p:txBody>
          <a:bodyPr wrap="square" rtlCol="0">
            <a:spAutoFit/>
          </a:bodyPr>
          <a:lstStyle/>
          <a:p>
            <a:pPr marL="354013" indent="-354013" algn="just">
              <a:spcAft>
                <a:spcPts val="1800"/>
              </a:spcAft>
            </a:pPr>
            <a:r>
              <a:rPr lang="es-MX" sz="1600" b="1" dirty="0">
                <a:solidFill>
                  <a:schemeClr val="accent6"/>
                </a:solidFill>
                <a:latin typeface="Century Gothic" panose="020B0502020202020204" pitchFamily="34" charset="0"/>
              </a:rPr>
              <a:t>Ricardo Sevilla  	        	</a:t>
            </a:r>
            <a:r>
              <a:rPr lang="es-MX" sz="1600" dirty="0">
                <a:solidFill>
                  <a:schemeClr val="accent6"/>
                </a:solidFill>
                <a:latin typeface="Century Gothic" panose="020B0502020202020204" pitchFamily="34" charset="0"/>
              </a:rPr>
              <a:t>5724-7636 	</a:t>
            </a:r>
            <a:r>
              <a:rPr lang="es-MX" sz="1600" dirty="0">
                <a:solidFill>
                  <a:schemeClr val="accent6"/>
                </a:solidFill>
                <a:latin typeface="Century Gothic" panose="020B0502020202020204" pitchFamily="34" charset="0"/>
                <a:hlinkClick r:id="rId2"/>
              </a:rPr>
              <a:t>rsevilla@cnsf.gob.mx</a:t>
            </a:r>
            <a:endParaRPr lang="es-MX" sz="1600" dirty="0">
              <a:solidFill>
                <a:schemeClr val="accent6"/>
              </a:solidFill>
              <a:latin typeface="Century Gothic" panose="020B0502020202020204" pitchFamily="34" charset="0"/>
            </a:endParaRPr>
          </a:p>
          <a:p>
            <a:pPr marL="354013" indent="-354013" algn="just">
              <a:spcAft>
                <a:spcPts val="1800"/>
              </a:spcAft>
            </a:pPr>
            <a:r>
              <a:rPr lang="es-MX" sz="1600" b="1" dirty="0">
                <a:solidFill>
                  <a:schemeClr val="accent6"/>
                </a:solidFill>
                <a:latin typeface="Century Gothic" panose="020B0502020202020204" pitchFamily="34" charset="0"/>
              </a:rPr>
              <a:t>Edith Reyes</a:t>
            </a:r>
            <a:r>
              <a:rPr lang="es-MX" sz="1600" dirty="0">
                <a:solidFill>
                  <a:schemeClr val="accent6"/>
                </a:solidFill>
                <a:latin typeface="Century Gothic" panose="020B0502020202020204" pitchFamily="34" charset="0"/>
              </a:rPr>
              <a:t>		5724-7554	ereyes@cnsf.gob.mx</a:t>
            </a:r>
          </a:p>
        </p:txBody>
      </p:sp>
    </p:spTree>
    <p:extLst>
      <p:ext uri="{BB962C8B-B14F-4D97-AF65-F5344CB8AC3E}">
        <p14:creationId xmlns:p14="http://schemas.microsoft.com/office/powerpoint/2010/main" val="3503139660"/>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CuadroTexto"/>
          <p:cNvSpPr txBox="1"/>
          <p:nvPr/>
        </p:nvSpPr>
        <p:spPr>
          <a:xfrm>
            <a:off x="560445" y="2793122"/>
            <a:ext cx="7992888" cy="923330"/>
          </a:xfrm>
          <a:prstGeom prst="rect">
            <a:avLst/>
          </a:prstGeom>
          <a:noFill/>
        </p:spPr>
        <p:txBody>
          <a:bodyPr wrap="square" rtlCol="0">
            <a:spAutoFit/>
          </a:bodyPr>
          <a:lstStyle/>
          <a:p>
            <a:pPr algn="ctr"/>
            <a:r>
              <a:rPr lang="es-MX" sz="5400" b="1" dirty="0">
                <a:solidFill>
                  <a:schemeClr val="accent6"/>
                </a:solidFill>
                <a:latin typeface="Century Gothic" panose="020B0502020202020204" pitchFamily="34" charset="0"/>
              </a:rPr>
              <a:t>¡Gracias!</a:t>
            </a:r>
          </a:p>
        </p:txBody>
      </p:sp>
      <p:sp>
        <p:nvSpPr>
          <p:cNvPr id="9" name="8 CuadroTexto"/>
          <p:cNvSpPr txBox="1"/>
          <p:nvPr/>
        </p:nvSpPr>
        <p:spPr>
          <a:xfrm>
            <a:off x="755576" y="5805264"/>
            <a:ext cx="2016224" cy="369332"/>
          </a:xfrm>
          <a:prstGeom prst="rect">
            <a:avLst/>
          </a:prstGeom>
          <a:noFill/>
        </p:spPr>
        <p:txBody>
          <a:bodyPr wrap="square" rtlCol="0">
            <a:spAutoFit/>
          </a:bodyPr>
          <a:lstStyle/>
          <a:p>
            <a:r>
              <a:rPr lang="es-MX" dirty="0">
                <a:solidFill>
                  <a:schemeClr val="accent1">
                    <a:lumMod val="50000"/>
                  </a:schemeClr>
                </a:solidFill>
                <a:latin typeface="Century Gothic" panose="020B0502020202020204" pitchFamily="34" charset="0"/>
              </a:rPr>
              <a:t>Diciembre 2017</a:t>
            </a:r>
          </a:p>
        </p:txBody>
      </p:sp>
    </p:spTree>
    <p:extLst>
      <p:ext uri="{BB962C8B-B14F-4D97-AF65-F5344CB8AC3E}">
        <p14:creationId xmlns:p14="http://schemas.microsoft.com/office/powerpoint/2010/main" val="2857615514"/>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ángulo 4"/>
          <p:cNvSpPr/>
          <p:nvPr/>
        </p:nvSpPr>
        <p:spPr>
          <a:xfrm>
            <a:off x="0" y="2348880"/>
            <a:ext cx="9144000" cy="1008112"/>
          </a:xfrm>
          <a:prstGeom prst="rect">
            <a:avLst/>
          </a:prstGeom>
          <a:solidFill>
            <a:schemeClr val="accent5">
              <a:lumMod val="75000"/>
            </a:schemeClr>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s-MX"/>
          </a:p>
        </p:txBody>
      </p:sp>
      <p:sp>
        <p:nvSpPr>
          <p:cNvPr id="7" name="6 CuadroTexto"/>
          <p:cNvSpPr txBox="1"/>
          <p:nvPr/>
        </p:nvSpPr>
        <p:spPr>
          <a:xfrm>
            <a:off x="467544" y="2457762"/>
            <a:ext cx="7992888" cy="646331"/>
          </a:xfrm>
          <a:prstGeom prst="rect">
            <a:avLst/>
          </a:prstGeom>
          <a:noFill/>
        </p:spPr>
        <p:txBody>
          <a:bodyPr wrap="square" rtlCol="0">
            <a:spAutoFit/>
          </a:bodyPr>
          <a:lstStyle/>
          <a:p>
            <a:pPr algn="ctr"/>
            <a:r>
              <a:rPr lang="es-MX" sz="3600" dirty="0">
                <a:solidFill>
                  <a:schemeClr val="bg1"/>
                </a:solidFill>
                <a:latin typeface="Century Gothic" panose="020B0502020202020204" pitchFamily="34" charset="0"/>
              </a:rPr>
              <a:t>Archivo Plano “Seguro Directo”</a:t>
            </a:r>
          </a:p>
        </p:txBody>
      </p:sp>
    </p:spTree>
    <p:extLst>
      <p:ext uri="{BB962C8B-B14F-4D97-AF65-F5344CB8AC3E}">
        <p14:creationId xmlns:p14="http://schemas.microsoft.com/office/powerpoint/2010/main" val="37125623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4 Conector recto"/>
          <p:cNvCxnSpPr/>
          <p:nvPr/>
        </p:nvCxnSpPr>
        <p:spPr>
          <a:xfrm>
            <a:off x="611560" y="1052736"/>
            <a:ext cx="7920880" cy="0"/>
          </a:xfrm>
          <a:prstGeom prst="line">
            <a:avLst/>
          </a:prstGeom>
          <a:ln w="57150"/>
        </p:spPr>
        <p:style>
          <a:lnRef idx="1">
            <a:schemeClr val="accent1"/>
          </a:lnRef>
          <a:fillRef idx="0">
            <a:schemeClr val="accent1"/>
          </a:fillRef>
          <a:effectRef idx="0">
            <a:schemeClr val="accent1"/>
          </a:effectRef>
          <a:fontRef idx="minor">
            <a:schemeClr val="tx1"/>
          </a:fontRef>
        </p:style>
      </p:cxnSp>
      <p:sp>
        <p:nvSpPr>
          <p:cNvPr id="7" name="6 CuadroTexto"/>
          <p:cNvSpPr txBox="1"/>
          <p:nvPr/>
        </p:nvSpPr>
        <p:spPr>
          <a:xfrm>
            <a:off x="539552" y="188640"/>
            <a:ext cx="7992888" cy="707886"/>
          </a:xfrm>
          <a:prstGeom prst="rect">
            <a:avLst/>
          </a:prstGeom>
          <a:noFill/>
        </p:spPr>
        <p:txBody>
          <a:bodyPr wrap="square" rtlCol="0">
            <a:spAutoFit/>
          </a:bodyPr>
          <a:lstStyle/>
          <a:p>
            <a:pPr algn="just"/>
            <a:r>
              <a:rPr lang="es-MX" sz="1600" dirty="0">
                <a:solidFill>
                  <a:srgbClr val="0070C0"/>
                </a:solidFill>
                <a:latin typeface="Century Gothic" panose="020B0502020202020204" pitchFamily="34" charset="0"/>
              </a:rPr>
              <a:t>Archivo Plano “</a:t>
            </a:r>
            <a:r>
              <a:rPr lang="es-MX" sz="1600" b="1" dirty="0">
                <a:solidFill>
                  <a:srgbClr val="0070C0"/>
                </a:solidFill>
                <a:latin typeface="Century Gothic" panose="020B0502020202020204" pitchFamily="34" charset="0"/>
              </a:rPr>
              <a:t>Seguro Directo</a:t>
            </a:r>
            <a:r>
              <a:rPr lang="es-MX" sz="1600" dirty="0">
                <a:solidFill>
                  <a:srgbClr val="0070C0"/>
                </a:solidFill>
                <a:latin typeface="Century Gothic" panose="020B0502020202020204" pitchFamily="34" charset="0"/>
              </a:rPr>
              <a:t>”</a:t>
            </a:r>
          </a:p>
          <a:p>
            <a:pPr algn="r"/>
            <a:r>
              <a:rPr lang="es-MX" sz="2400" dirty="0">
                <a:solidFill>
                  <a:schemeClr val="accent2">
                    <a:lumMod val="60000"/>
                    <a:lumOff val="40000"/>
                  </a:schemeClr>
                </a:solidFill>
                <a:latin typeface="Century Gothic" panose="020B0502020202020204" pitchFamily="34" charset="0"/>
              </a:rPr>
              <a:t>3. Pólizas en Vigor</a:t>
            </a:r>
          </a:p>
        </p:txBody>
      </p:sp>
      <p:sp>
        <p:nvSpPr>
          <p:cNvPr id="8" name="7 CuadroTexto"/>
          <p:cNvSpPr txBox="1"/>
          <p:nvPr/>
        </p:nvSpPr>
        <p:spPr>
          <a:xfrm>
            <a:off x="683568" y="1549241"/>
            <a:ext cx="7920880" cy="1015663"/>
          </a:xfrm>
          <a:prstGeom prst="rect">
            <a:avLst/>
          </a:prstGeom>
          <a:noFill/>
        </p:spPr>
        <p:txBody>
          <a:bodyPr wrap="square" rtlCol="0">
            <a:spAutoFit/>
          </a:bodyPr>
          <a:lstStyle/>
          <a:p>
            <a:pPr marL="263525" indent="-88900" algn="just">
              <a:spcAft>
                <a:spcPts val="600"/>
              </a:spcAft>
            </a:pPr>
            <a:r>
              <a:rPr lang="es-MX" sz="2000" dirty="0">
                <a:latin typeface="Century Gothic" panose="020B0502020202020204" pitchFamily="34" charset="0"/>
              </a:rPr>
              <a:t>  El Número de Pólizas en Vigor deberá coincidir con las pólizas con estatus de vigente  reportado en cada uno de los SESAS.</a:t>
            </a:r>
          </a:p>
        </p:txBody>
      </p:sp>
    </p:spTree>
    <p:extLst>
      <p:ext uri="{BB962C8B-B14F-4D97-AF65-F5344CB8AC3E}">
        <p14:creationId xmlns:p14="http://schemas.microsoft.com/office/powerpoint/2010/main" val="3503291143"/>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ángulo 4"/>
          <p:cNvSpPr/>
          <p:nvPr/>
        </p:nvSpPr>
        <p:spPr>
          <a:xfrm>
            <a:off x="0" y="2348880"/>
            <a:ext cx="9144000" cy="1008112"/>
          </a:xfrm>
          <a:prstGeom prst="rect">
            <a:avLst/>
          </a:prstGeom>
          <a:solidFill>
            <a:schemeClr val="accent5">
              <a:lumMod val="75000"/>
            </a:schemeClr>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s-MX"/>
          </a:p>
        </p:txBody>
      </p:sp>
      <p:sp>
        <p:nvSpPr>
          <p:cNvPr id="7" name="6 CuadroTexto"/>
          <p:cNvSpPr txBox="1"/>
          <p:nvPr/>
        </p:nvSpPr>
        <p:spPr>
          <a:xfrm>
            <a:off x="0" y="2556193"/>
            <a:ext cx="9144000" cy="523220"/>
          </a:xfrm>
          <a:prstGeom prst="rect">
            <a:avLst/>
          </a:prstGeom>
          <a:noFill/>
        </p:spPr>
        <p:txBody>
          <a:bodyPr wrap="square" rtlCol="0">
            <a:spAutoFit/>
          </a:bodyPr>
          <a:lstStyle/>
          <a:p>
            <a:pPr algn="ctr"/>
            <a:r>
              <a:rPr lang="es-MX" sz="2800" dirty="0">
                <a:solidFill>
                  <a:schemeClr val="bg1"/>
                </a:solidFill>
                <a:latin typeface="Century Gothic" panose="020B0502020202020204" pitchFamily="34" charset="0"/>
              </a:rPr>
              <a:t>Archivo Plano “Reaseguro Tomado del Extranjero”</a:t>
            </a:r>
          </a:p>
        </p:txBody>
      </p:sp>
    </p:spTree>
    <p:extLst>
      <p:ext uri="{BB962C8B-B14F-4D97-AF65-F5344CB8AC3E}">
        <p14:creationId xmlns:p14="http://schemas.microsoft.com/office/powerpoint/2010/main" val="9431913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4 Conector recto"/>
          <p:cNvCxnSpPr/>
          <p:nvPr/>
        </p:nvCxnSpPr>
        <p:spPr>
          <a:xfrm>
            <a:off x="539552" y="1124744"/>
            <a:ext cx="7920880" cy="0"/>
          </a:xfrm>
          <a:prstGeom prst="line">
            <a:avLst/>
          </a:prstGeom>
          <a:ln w="57150"/>
        </p:spPr>
        <p:style>
          <a:lnRef idx="1">
            <a:schemeClr val="accent1"/>
          </a:lnRef>
          <a:fillRef idx="0">
            <a:schemeClr val="accent1"/>
          </a:fillRef>
          <a:effectRef idx="0">
            <a:schemeClr val="accent1"/>
          </a:effectRef>
          <a:fontRef idx="minor">
            <a:schemeClr val="tx1"/>
          </a:fontRef>
        </p:style>
      </p:cxnSp>
      <p:sp>
        <p:nvSpPr>
          <p:cNvPr id="8" name="7 CuadroTexto"/>
          <p:cNvSpPr txBox="1"/>
          <p:nvPr/>
        </p:nvSpPr>
        <p:spPr>
          <a:xfrm>
            <a:off x="624211" y="1628800"/>
            <a:ext cx="7920880" cy="4970591"/>
          </a:xfrm>
          <a:prstGeom prst="rect">
            <a:avLst/>
          </a:prstGeom>
          <a:noFill/>
        </p:spPr>
        <p:txBody>
          <a:bodyPr wrap="square" rtlCol="0">
            <a:spAutoFit/>
          </a:bodyPr>
          <a:lstStyle/>
          <a:p>
            <a:pPr marL="263525" indent="-263525" algn="just">
              <a:spcAft>
                <a:spcPts val="600"/>
              </a:spcAft>
            </a:pPr>
            <a:r>
              <a:rPr lang="es-MX" sz="1600" b="1" dirty="0">
                <a:solidFill>
                  <a:schemeClr val="accent6"/>
                </a:solidFill>
                <a:latin typeface="Century Gothic" panose="020B0502020202020204" pitchFamily="34" charset="0"/>
              </a:rPr>
              <a:t>4. Salvamentos: </a:t>
            </a:r>
            <a:r>
              <a:rPr lang="es-MX" sz="1600" dirty="0">
                <a:latin typeface="Century Gothic" panose="020B0502020202020204" pitchFamily="34" charset="0"/>
              </a:rPr>
              <a:t>Deberá reportarse el monto total de los salvamentos tomados del extranjero por Ramo y País durante el período de reporte.</a:t>
            </a:r>
          </a:p>
          <a:p>
            <a:pPr marL="263525" indent="-1588" algn="just">
              <a:spcAft>
                <a:spcPts val="600"/>
              </a:spcAft>
            </a:pPr>
            <a:endParaRPr lang="es-ES" sz="1600" dirty="0">
              <a:latin typeface="Century Gothic" panose="020B0502020202020204" pitchFamily="34" charset="0"/>
            </a:endParaRPr>
          </a:p>
          <a:p>
            <a:pPr marL="263525" indent="-1588" algn="just">
              <a:spcAft>
                <a:spcPts val="600"/>
              </a:spcAft>
            </a:pPr>
            <a:r>
              <a:rPr lang="es-ES" sz="1600" dirty="0">
                <a:latin typeface="Century Gothic" panose="020B0502020202020204" pitchFamily="34" charset="0"/>
              </a:rPr>
              <a:t>Dice:</a:t>
            </a:r>
          </a:p>
          <a:p>
            <a:pPr marL="263525" indent="-1588" algn="just">
              <a:spcAft>
                <a:spcPts val="600"/>
              </a:spcAft>
            </a:pPr>
            <a:r>
              <a:rPr lang="es-ES" sz="1600" dirty="0">
                <a:latin typeface="Century Gothic" panose="020B0502020202020204" pitchFamily="34" charset="0"/>
              </a:rPr>
              <a:t>Los montos reportados de cada Ramo, deberán coincidir con lo registrado en el Reporte Relativo al Costo de Siniestralidad que se contempla en el Reporte Regulatorio Sobre Estados Financieros (RR7) de acuerdo a la siguiente relación:</a:t>
            </a:r>
          </a:p>
          <a:p>
            <a:pPr marL="263525" indent="-1588" algn="just">
              <a:spcAft>
                <a:spcPts val="600"/>
              </a:spcAft>
            </a:pPr>
            <a:endParaRPr lang="es-ES" sz="1600" dirty="0">
              <a:latin typeface="Century Gothic" panose="020B0502020202020204" pitchFamily="34" charset="0"/>
            </a:endParaRPr>
          </a:p>
          <a:p>
            <a:pPr marL="263525" indent="-1588" algn="just">
              <a:spcAft>
                <a:spcPts val="600"/>
              </a:spcAft>
            </a:pPr>
            <a:r>
              <a:rPr lang="es-ES" sz="1600" dirty="0">
                <a:latin typeface="Century Gothic" panose="020B0502020202020204" pitchFamily="34" charset="0"/>
              </a:rPr>
              <a:t>Debe decir:</a:t>
            </a:r>
          </a:p>
          <a:p>
            <a:pPr marL="263525" indent="-1588" algn="just">
              <a:spcAft>
                <a:spcPts val="600"/>
              </a:spcAft>
            </a:pPr>
            <a:r>
              <a:rPr lang="es-ES" sz="1600" dirty="0">
                <a:latin typeface="Century Gothic" panose="020B0502020202020204" pitchFamily="34" charset="0"/>
              </a:rPr>
              <a:t>Los montos reportados de cada Ramo, deberán coincidir con </a:t>
            </a:r>
            <a:r>
              <a:rPr lang="es-ES" sz="1600" b="1" dirty="0">
                <a:solidFill>
                  <a:srgbClr val="C00000"/>
                </a:solidFill>
                <a:latin typeface="Century Gothic" panose="020B0502020202020204" pitchFamily="34" charset="0"/>
              </a:rPr>
              <a:t>signo contrario</a:t>
            </a:r>
            <a:r>
              <a:rPr lang="es-ES" sz="1600" dirty="0">
                <a:latin typeface="Century Gothic" panose="020B0502020202020204" pitchFamily="34" charset="0"/>
              </a:rPr>
              <a:t> a lo registrado en el Reporte Relativo al Costo de Siniestralidad que se contempla en el Reporte Regulatorio Sobre Estados Financieros (RR7) de acuerdo a la siguiente relación:</a:t>
            </a:r>
          </a:p>
          <a:p>
            <a:pPr marL="263525" indent="-1588" algn="just">
              <a:spcAft>
                <a:spcPts val="600"/>
              </a:spcAft>
            </a:pPr>
            <a:endParaRPr lang="es-ES" sz="1600" dirty="0">
              <a:latin typeface="Century Gothic" panose="020B0502020202020204" pitchFamily="34" charset="0"/>
            </a:endParaRPr>
          </a:p>
          <a:p>
            <a:pPr marL="263525" indent="-1588" algn="just">
              <a:spcAft>
                <a:spcPts val="600"/>
              </a:spcAft>
            </a:pPr>
            <a:endParaRPr lang="es-MX" sz="1600" dirty="0">
              <a:latin typeface="Century Gothic" panose="020B0502020202020204" pitchFamily="34" charset="0"/>
            </a:endParaRPr>
          </a:p>
          <a:p>
            <a:pPr marL="263525" indent="-263525" algn="just">
              <a:spcAft>
                <a:spcPts val="600"/>
              </a:spcAft>
            </a:pPr>
            <a:r>
              <a:rPr lang="es-MX" sz="1600" dirty="0">
                <a:latin typeface="Century Gothic" panose="020B0502020202020204" pitchFamily="34" charset="0"/>
              </a:rPr>
              <a:t>	</a:t>
            </a:r>
          </a:p>
        </p:txBody>
      </p:sp>
      <p:sp>
        <p:nvSpPr>
          <p:cNvPr id="14" name="6 CuadroTexto"/>
          <p:cNvSpPr txBox="1"/>
          <p:nvPr/>
        </p:nvSpPr>
        <p:spPr>
          <a:xfrm>
            <a:off x="467544" y="188640"/>
            <a:ext cx="5760640" cy="338554"/>
          </a:xfrm>
          <a:prstGeom prst="rect">
            <a:avLst/>
          </a:prstGeom>
          <a:noFill/>
        </p:spPr>
        <p:txBody>
          <a:bodyPr wrap="square" rtlCol="0">
            <a:spAutoFit/>
          </a:bodyPr>
          <a:lstStyle/>
          <a:p>
            <a:pPr algn="just"/>
            <a:r>
              <a:rPr lang="es-MX" sz="1600" dirty="0">
                <a:solidFill>
                  <a:srgbClr val="0070C0"/>
                </a:solidFill>
                <a:latin typeface="Century Gothic" panose="020B0502020202020204" pitchFamily="34" charset="0"/>
              </a:rPr>
              <a:t>Archivo Plano “</a:t>
            </a:r>
            <a:r>
              <a:rPr lang="es-MX" sz="1600" b="1" dirty="0">
                <a:solidFill>
                  <a:srgbClr val="0070C0"/>
                </a:solidFill>
                <a:latin typeface="Century Gothic" panose="020B0502020202020204" pitchFamily="34" charset="0"/>
              </a:rPr>
              <a:t>Reaseguro Tomado del Extranjero</a:t>
            </a:r>
            <a:r>
              <a:rPr lang="es-MX" sz="1600" dirty="0">
                <a:solidFill>
                  <a:srgbClr val="0070C0"/>
                </a:solidFill>
                <a:latin typeface="Century Gothic" panose="020B0502020202020204" pitchFamily="34" charset="0"/>
              </a:rPr>
              <a:t>”</a:t>
            </a:r>
          </a:p>
        </p:txBody>
      </p:sp>
      <p:sp>
        <p:nvSpPr>
          <p:cNvPr id="15" name="6 CuadroTexto"/>
          <p:cNvSpPr txBox="1"/>
          <p:nvPr/>
        </p:nvSpPr>
        <p:spPr>
          <a:xfrm>
            <a:off x="755576" y="620688"/>
            <a:ext cx="7992888" cy="461665"/>
          </a:xfrm>
          <a:prstGeom prst="rect">
            <a:avLst/>
          </a:prstGeom>
          <a:noFill/>
        </p:spPr>
        <p:txBody>
          <a:bodyPr wrap="square" rtlCol="0">
            <a:spAutoFit/>
          </a:bodyPr>
          <a:lstStyle/>
          <a:p>
            <a:pPr algn="r"/>
            <a:r>
              <a:rPr lang="es-MX" sz="2400" dirty="0">
                <a:solidFill>
                  <a:schemeClr val="accent2">
                    <a:lumMod val="60000"/>
                    <a:lumOff val="40000"/>
                  </a:schemeClr>
                </a:solidFill>
                <a:latin typeface="Century Gothic" panose="020B0502020202020204" pitchFamily="34" charset="0"/>
              </a:rPr>
              <a:t>4. Salvamentos: </a:t>
            </a:r>
          </a:p>
        </p:txBody>
      </p:sp>
    </p:spTree>
    <p:extLst>
      <p:ext uri="{BB962C8B-B14F-4D97-AF65-F5344CB8AC3E}">
        <p14:creationId xmlns:p14="http://schemas.microsoft.com/office/powerpoint/2010/main" val="2836040884"/>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ángulo 4"/>
          <p:cNvSpPr/>
          <p:nvPr/>
        </p:nvSpPr>
        <p:spPr>
          <a:xfrm>
            <a:off x="0" y="2348880"/>
            <a:ext cx="9144000" cy="1008112"/>
          </a:xfrm>
          <a:prstGeom prst="rect">
            <a:avLst/>
          </a:prstGeom>
          <a:solidFill>
            <a:schemeClr val="accent5">
              <a:lumMod val="75000"/>
            </a:schemeClr>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s-MX"/>
          </a:p>
        </p:txBody>
      </p:sp>
      <p:sp>
        <p:nvSpPr>
          <p:cNvPr id="7" name="6 CuadroTexto"/>
          <p:cNvSpPr txBox="1"/>
          <p:nvPr/>
        </p:nvSpPr>
        <p:spPr>
          <a:xfrm>
            <a:off x="0" y="2556193"/>
            <a:ext cx="9144000" cy="553998"/>
          </a:xfrm>
          <a:prstGeom prst="rect">
            <a:avLst/>
          </a:prstGeom>
          <a:noFill/>
        </p:spPr>
        <p:txBody>
          <a:bodyPr wrap="square" rtlCol="0">
            <a:spAutoFit/>
          </a:bodyPr>
          <a:lstStyle/>
          <a:p>
            <a:pPr algn="ctr"/>
            <a:r>
              <a:rPr lang="es-MX" sz="3000" dirty="0">
                <a:solidFill>
                  <a:schemeClr val="bg1"/>
                </a:solidFill>
                <a:latin typeface="Century Gothic" panose="020B0502020202020204" pitchFamily="34" charset="0"/>
              </a:rPr>
              <a:t>Archivo Plano “Reaseguro Cedido al Extranjero”</a:t>
            </a:r>
          </a:p>
        </p:txBody>
      </p:sp>
    </p:spTree>
    <p:extLst>
      <p:ext uri="{BB962C8B-B14F-4D97-AF65-F5344CB8AC3E}">
        <p14:creationId xmlns:p14="http://schemas.microsoft.com/office/powerpoint/2010/main" val="11076733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4 Conector recto"/>
          <p:cNvCxnSpPr/>
          <p:nvPr/>
        </p:nvCxnSpPr>
        <p:spPr>
          <a:xfrm>
            <a:off x="611560" y="1484784"/>
            <a:ext cx="7920880" cy="0"/>
          </a:xfrm>
          <a:prstGeom prst="line">
            <a:avLst/>
          </a:prstGeom>
          <a:ln w="57150"/>
        </p:spPr>
        <p:style>
          <a:lnRef idx="1">
            <a:schemeClr val="accent1"/>
          </a:lnRef>
          <a:fillRef idx="0">
            <a:schemeClr val="accent1"/>
          </a:fillRef>
          <a:effectRef idx="0">
            <a:schemeClr val="accent1"/>
          </a:effectRef>
          <a:fontRef idx="minor">
            <a:schemeClr val="tx1"/>
          </a:fontRef>
        </p:style>
      </p:cxnSp>
      <p:sp>
        <p:nvSpPr>
          <p:cNvPr id="6" name="6 CuadroTexto"/>
          <p:cNvSpPr txBox="1"/>
          <p:nvPr/>
        </p:nvSpPr>
        <p:spPr>
          <a:xfrm>
            <a:off x="467544" y="188640"/>
            <a:ext cx="5760640" cy="338554"/>
          </a:xfrm>
          <a:prstGeom prst="rect">
            <a:avLst/>
          </a:prstGeom>
          <a:noFill/>
        </p:spPr>
        <p:txBody>
          <a:bodyPr wrap="square" rtlCol="0">
            <a:spAutoFit/>
          </a:bodyPr>
          <a:lstStyle/>
          <a:p>
            <a:pPr algn="just"/>
            <a:r>
              <a:rPr lang="es-MX" sz="1600" dirty="0">
                <a:solidFill>
                  <a:srgbClr val="0070C0"/>
                </a:solidFill>
                <a:latin typeface="Century Gothic" panose="020B0502020202020204" pitchFamily="34" charset="0"/>
              </a:rPr>
              <a:t>Archivo Plano “</a:t>
            </a:r>
            <a:r>
              <a:rPr lang="es-MX" sz="1600" b="1" dirty="0">
                <a:solidFill>
                  <a:srgbClr val="0070C0"/>
                </a:solidFill>
                <a:latin typeface="Century Gothic" panose="020B0502020202020204" pitchFamily="34" charset="0"/>
              </a:rPr>
              <a:t>Reaseguro Cedido al Extranjero</a:t>
            </a:r>
            <a:r>
              <a:rPr lang="es-MX" sz="1600" dirty="0">
                <a:solidFill>
                  <a:srgbClr val="0070C0"/>
                </a:solidFill>
                <a:latin typeface="Century Gothic" panose="020B0502020202020204" pitchFamily="34" charset="0"/>
              </a:rPr>
              <a:t>”</a:t>
            </a:r>
          </a:p>
        </p:txBody>
      </p:sp>
      <p:sp>
        <p:nvSpPr>
          <p:cNvPr id="10" name="6 CuadroTexto"/>
          <p:cNvSpPr txBox="1"/>
          <p:nvPr/>
        </p:nvSpPr>
        <p:spPr>
          <a:xfrm>
            <a:off x="755576" y="620688"/>
            <a:ext cx="7992888" cy="461665"/>
          </a:xfrm>
          <a:prstGeom prst="rect">
            <a:avLst/>
          </a:prstGeom>
          <a:noFill/>
        </p:spPr>
        <p:txBody>
          <a:bodyPr wrap="square" rtlCol="0">
            <a:spAutoFit/>
          </a:bodyPr>
          <a:lstStyle/>
          <a:p>
            <a:pPr algn="r"/>
            <a:r>
              <a:rPr lang="es-MX" sz="2400" dirty="0">
                <a:solidFill>
                  <a:schemeClr val="accent2">
                    <a:lumMod val="60000"/>
                    <a:lumOff val="40000"/>
                  </a:schemeClr>
                </a:solidFill>
                <a:latin typeface="Century Gothic" panose="020B0502020202020204" pitchFamily="34" charset="0"/>
              </a:rPr>
              <a:t>Consideraciones en los Signos</a:t>
            </a:r>
          </a:p>
        </p:txBody>
      </p:sp>
      <p:sp>
        <p:nvSpPr>
          <p:cNvPr id="11" name="Proceso 10"/>
          <p:cNvSpPr/>
          <p:nvPr/>
        </p:nvSpPr>
        <p:spPr>
          <a:xfrm>
            <a:off x="2987824" y="1628800"/>
            <a:ext cx="3312368" cy="4752528"/>
          </a:xfrm>
          <a:prstGeom prst="flowChartProcess">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es-MX" dirty="0"/>
              <a:t>VARIABLES QUE CAMBIARÁN EL SIGNO DEL RR7:</a:t>
            </a:r>
          </a:p>
          <a:p>
            <a:pPr algn="ctr"/>
            <a:endParaRPr lang="es-MX" dirty="0"/>
          </a:p>
          <a:p>
            <a:pPr marL="285750" indent="-285750">
              <a:buFont typeface="Wingdings" panose="05000000000000000000" pitchFamily="2" charset="2"/>
              <a:buChar char="q"/>
            </a:pPr>
            <a:r>
              <a:rPr lang="es-MX" dirty="0"/>
              <a:t>Comisiones</a:t>
            </a:r>
          </a:p>
          <a:p>
            <a:pPr marL="285750" indent="-285750">
              <a:buFont typeface="Wingdings" panose="05000000000000000000" pitchFamily="2" charset="2"/>
              <a:buChar char="q"/>
            </a:pPr>
            <a:r>
              <a:rPr lang="es-MX" dirty="0"/>
              <a:t>Participación de Utilidades</a:t>
            </a:r>
          </a:p>
          <a:p>
            <a:pPr marL="285750" indent="-285750">
              <a:buFont typeface="Wingdings" panose="05000000000000000000" pitchFamily="2" charset="2"/>
              <a:buChar char="q"/>
            </a:pPr>
            <a:r>
              <a:rPr lang="es-MX" dirty="0"/>
              <a:t>Siniestros y Vencimientos</a:t>
            </a:r>
          </a:p>
          <a:p>
            <a:pPr marL="285750" indent="-285750">
              <a:buFont typeface="Wingdings" panose="05000000000000000000" pitchFamily="2" charset="2"/>
              <a:buChar char="q"/>
            </a:pPr>
            <a:r>
              <a:rPr lang="es-MX" dirty="0"/>
              <a:t>Siniestros recuperados de Reaseguro no Proporcional</a:t>
            </a:r>
          </a:p>
          <a:p>
            <a:pPr marL="285750" indent="-285750">
              <a:buFont typeface="Wingdings" panose="05000000000000000000" pitchFamily="2" charset="2"/>
              <a:buChar char="q"/>
            </a:pPr>
            <a:r>
              <a:rPr lang="es-MX" dirty="0"/>
              <a:t>Gastos de Ajuste</a:t>
            </a:r>
          </a:p>
          <a:p>
            <a:pPr marL="285750" indent="-285750">
              <a:buFont typeface="Wingdings" panose="05000000000000000000" pitchFamily="2" charset="2"/>
              <a:buChar char="q"/>
            </a:pPr>
            <a:r>
              <a:rPr lang="es-MX" dirty="0"/>
              <a:t>Intereses por Inversión de la Reserva</a:t>
            </a:r>
          </a:p>
        </p:txBody>
      </p:sp>
    </p:spTree>
    <p:extLst>
      <p:ext uri="{BB962C8B-B14F-4D97-AF65-F5344CB8AC3E}">
        <p14:creationId xmlns:p14="http://schemas.microsoft.com/office/powerpoint/2010/main" val="2250408156"/>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4 Conector recto"/>
          <p:cNvCxnSpPr/>
          <p:nvPr/>
        </p:nvCxnSpPr>
        <p:spPr>
          <a:xfrm>
            <a:off x="611560" y="1484784"/>
            <a:ext cx="7920880" cy="0"/>
          </a:xfrm>
          <a:prstGeom prst="line">
            <a:avLst/>
          </a:prstGeom>
          <a:ln w="57150"/>
        </p:spPr>
        <p:style>
          <a:lnRef idx="1">
            <a:schemeClr val="accent1"/>
          </a:lnRef>
          <a:fillRef idx="0">
            <a:schemeClr val="accent1"/>
          </a:fillRef>
          <a:effectRef idx="0">
            <a:schemeClr val="accent1"/>
          </a:effectRef>
          <a:fontRef idx="minor">
            <a:schemeClr val="tx1"/>
          </a:fontRef>
        </p:style>
      </p:cxnSp>
      <p:sp>
        <p:nvSpPr>
          <p:cNvPr id="8" name="7 CuadroTexto"/>
          <p:cNvSpPr txBox="1"/>
          <p:nvPr/>
        </p:nvSpPr>
        <p:spPr>
          <a:xfrm>
            <a:off x="575556" y="1772816"/>
            <a:ext cx="7920880" cy="3954929"/>
          </a:xfrm>
          <a:prstGeom prst="rect">
            <a:avLst/>
          </a:prstGeom>
          <a:noFill/>
        </p:spPr>
        <p:txBody>
          <a:bodyPr wrap="square" rtlCol="0">
            <a:spAutoFit/>
          </a:bodyPr>
          <a:lstStyle/>
          <a:p>
            <a:pPr marL="263525" indent="-263525" algn="just">
              <a:spcAft>
                <a:spcPts val="600"/>
              </a:spcAft>
            </a:pPr>
            <a:r>
              <a:rPr lang="es-MX" dirty="0">
                <a:latin typeface="Century Gothic" panose="020B0502020202020204" pitchFamily="34" charset="0"/>
              </a:rPr>
              <a:t>Dice:</a:t>
            </a:r>
          </a:p>
          <a:p>
            <a:pPr marL="263525" indent="-263525" algn="just">
              <a:spcAft>
                <a:spcPts val="600"/>
              </a:spcAft>
            </a:pPr>
            <a:r>
              <a:rPr lang="es-MX" dirty="0">
                <a:latin typeface="Century Gothic" panose="020B0502020202020204" pitchFamily="34" charset="0"/>
              </a:rPr>
              <a:t>	Los montos reportados de cada Ramo, deberán coincidir con lo registrado en el Reporte Relativo al Costo de Adquisición que se contempla en el Reporte Regulatorio Sobre Estados Financieros (RR7) de acuerdo a la siguiente relación:</a:t>
            </a:r>
          </a:p>
          <a:p>
            <a:pPr marL="263525" indent="-263525" algn="just">
              <a:spcAft>
                <a:spcPts val="600"/>
              </a:spcAft>
            </a:pPr>
            <a:r>
              <a:rPr lang="es-MX" b="1" dirty="0">
                <a:solidFill>
                  <a:srgbClr val="0070C0"/>
                </a:solidFill>
                <a:latin typeface="Century Gothic" panose="020B0502020202020204" pitchFamily="34" charset="0"/>
              </a:rPr>
              <a:t>    </a:t>
            </a:r>
          </a:p>
          <a:p>
            <a:pPr marL="263525" indent="-263525" algn="just">
              <a:spcAft>
                <a:spcPts val="600"/>
              </a:spcAft>
            </a:pPr>
            <a:r>
              <a:rPr lang="es-MX" b="1" dirty="0">
                <a:solidFill>
                  <a:srgbClr val="0070C0"/>
                </a:solidFill>
                <a:latin typeface="Century Gothic" panose="020B0502020202020204" pitchFamily="34" charset="0"/>
              </a:rPr>
              <a:t> </a:t>
            </a:r>
            <a:r>
              <a:rPr lang="es-MX" dirty="0">
                <a:latin typeface="Century Gothic" panose="020B0502020202020204" pitchFamily="34" charset="0"/>
              </a:rPr>
              <a:t>Debe decir:</a:t>
            </a:r>
          </a:p>
          <a:p>
            <a:pPr marL="263525" indent="-263525" algn="just">
              <a:spcAft>
                <a:spcPts val="600"/>
              </a:spcAft>
            </a:pPr>
            <a:r>
              <a:rPr lang="es-MX" dirty="0">
                <a:latin typeface="Century Gothic" panose="020B0502020202020204" pitchFamily="34" charset="0"/>
              </a:rPr>
              <a:t>	Los montos reportados de cada Ramo, deberán coincidir </a:t>
            </a:r>
            <a:r>
              <a:rPr lang="es-MX" b="1" dirty="0">
                <a:solidFill>
                  <a:srgbClr val="C00000"/>
                </a:solidFill>
                <a:latin typeface="Century Gothic" panose="020B0502020202020204" pitchFamily="34" charset="0"/>
              </a:rPr>
              <a:t>con el signo contrario </a:t>
            </a:r>
            <a:r>
              <a:rPr lang="es-MX" dirty="0">
                <a:latin typeface="Century Gothic" panose="020B0502020202020204" pitchFamily="34" charset="0"/>
              </a:rPr>
              <a:t>a lo registrado en el Reporte Relativo al Costo de Adquisición que se contempla en el Reporte Regulatorio Sobre Estados Financieros (RR7) de acuerdo a la siguiente relación:</a:t>
            </a:r>
          </a:p>
          <a:p>
            <a:pPr marL="806450" indent="-806450" algn="just">
              <a:spcBef>
                <a:spcPts val="1200"/>
              </a:spcBef>
              <a:spcAft>
                <a:spcPts val="600"/>
              </a:spcAft>
              <a:tabLst>
                <a:tab pos="806450" algn="l"/>
                <a:tab pos="901700" algn="l"/>
              </a:tabLst>
            </a:pPr>
            <a:endParaRPr lang="es-MX" dirty="0">
              <a:latin typeface="Century Gothic" panose="020B0502020202020204" pitchFamily="34" charset="0"/>
            </a:endParaRPr>
          </a:p>
        </p:txBody>
      </p:sp>
      <p:sp>
        <p:nvSpPr>
          <p:cNvPr id="7" name="6 CuadroTexto"/>
          <p:cNvSpPr txBox="1"/>
          <p:nvPr/>
        </p:nvSpPr>
        <p:spPr>
          <a:xfrm>
            <a:off x="467544" y="188640"/>
            <a:ext cx="5760640" cy="338554"/>
          </a:xfrm>
          <a:prstGeom prst="rect">
            <a:avLst/>
          </a:prstGeom>
          <a:noFill/>
        </p:spPr>
        <p:txBody>
          <a:bodyPr wrap="square" rtlCol="0">
            <a:spAutoFit/>
          </a:bodyPr>
          <a:lstStyle/>
          <a:p>
            <a:pPr algn="just"/>
            <a:r>
              <a:rPr lang="es-MX" sz="1600" dirty="0">
                <a:solidFill>
                  <a:srgbClr val="0070C0"/>
                </a:solidFill>
                <a:latin typeface="Century Gothic" panose="020B0502020202020204" pitchFamily="34" charset="0"/>
              </a:rPr>
              <a:t>Archivo Plano “</a:t>
            </a:r>
            <a:r>
              <a:rPr lang="es-MX" sz="1600" b="1" dirty="0">
                <a:solidFill>
                  <a:srgbClr val="0070C0"/>
                </a:solidFill>
                <a:latin typeface="Century Gothic" panose="020B0502020202020204" pitchFamily="34" charset="0"/>
              </a:rPr>
              <a:t>Reaseguro Cedido al Extranjero</a:t>
            </a:r>
            <a:r>
              <a:rPr lang="es-MX" sz="1600" dirty="0">
                <a:solidFill>
                  <a:srgbClr val="0070C0"/>
                </a:solidFill>
                <a:latin typeface="Century Gothic" panose="020B0502020202020204" pitchFamily="34" charset="0"/>
              </a:rPr>
              <a:t>”</a:t>
            </a:r>
          </a:p>
        </p:txBody>
      </p:sp>
      <p:sp>
        <p:nvSpPr>
          <p:cNvPr id="9" name="6 CuadroTexto"/>
          <p:cNvSpPr txBox="1"/>
          <p:nvPr/>
        </p:nvSpPr>
        <p:spPr>
          <a:xfrm>
            <a:off x="755576" y="735087"/>
            <a:ext cx="7992888" cy="461665"/>
          </a:xfrm>
          <a:prstGeom prst="rect">
            <a:avLst/>
          </a:prstGeom>
          <a:noFill/>
        </p:spPr>
        <p:txBody>
          <a:bodyPr wrap="square" rtlCol="0">
            <a:spAutoFit/>
          </a:bodyPr>
          <a:lstStyle/>
          <a:p>
            <a:pPr algn="ctr"/>
            <a:r>
              <a:rPr lang="es-MX" sz="2400" dirty="0">
                <a:solidFill>
                  <a:schemeClr val="accent2">
                    <a:lumMod val="60000"/>
                    <a:lumOff val="40000"/>
                  </a:schemeClr>
                </a:solidFill>
                <a:latin typeface="Century Gothic" panose="020B0502020202020204" pitchFamily="34" charset="0"/>
              </a:rPr>
              <a:t>Comisiones y Participación de Utilidades: </a:t>
            </a:r>
          </a:p>
        </p:txBody>
      </p:sp>
    </p:spTree>
    <p:extLst>
      <p:ext uri="{BB962C8B-B14F-4D97-AF65-F5344CB8AC3E}">
        <p14:creationId xmlns:p14="http://schemas.microsoft.com/office/powerpoint/2010/main" val="3583812930"/>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4 Conector recto"/>
          <p:cNvCxnSpPr/>
          <p:nvPr/>
        </p:nvCxnSpPr>
        <p:spPr>
          <a:xfrm>
            <a:off x="683568" y="1340768"/>
            <a:ext cx="7920880" cy="0"/>
          </a:xfrm>
          <a:prstGeom prst="line">
            <a:avLst/>
          </a:prstGeom>
          <a:ln w="57150"/>
        </p:spPr>
        <p:style>
          <a:lnRef idx="1">
            <a:schemeClr val="accent1"/>
          </a:lnRef>
          <a:fillRef idx="0">
            <a:schemeClr val="accent1"/>
          </a:fillRef>
          <a:effectRef idx="0">
            <a:schemeClr val="accent1"/>
          </a:effectRef>
          <a:fontRef idx="minor">
            <a:schemeClr val="tx1"/>
          </a:fontRef>
        </p:style>
      </p:cxnSp>
      <p:sp>
        <p:nvSpPr>
          <p:cNvPr id="7" name="7 CuadroTexto"/>
          <p:cNvSpPr txBox="1"/>
          <p:nvPr/>
        </p:nvSpPr>
        <p:spPr>
          <a:xfrm>
            <a:off x="323528" y="1772816"/>
            <a:ext cx="7920880" cy="3831818"/>
          </a:xfrm>
          <a:prstGeom prst="rect">
            <a:avLst/>
          </a:prstGeom>
          <a:noFill/>
        </p:spPr>
        <p:txBody>
          <a:bodyPr wrap="square" rtlCol="0">
            <a:spAutoFit/>
          </a:bodyPr>
          <a:lstStyle/>
          <a:p>
            <a:pPr marL="263525" indent="-263525" algn="just">
              <a:spcAft>
                <a:spcPts val="600"/>
              </a:spcAft>
            </a:pPr>
            <a:r>
              <a:rPr lang="es-MX" sz="2000" dirty="0">
                <a:latin typeface="Century Gothic" panose="020B0502020202020204" pitchFamily="34" charset="0"/>
              </a:rPr>
              <a:t>   </a:t>
            </a:r>
            <a:r>
              <a:rPr lang="es-MX" dirty="0">
                <a:latin typeface="Century Gothic" panose="020B0502020202020204" pitchFamily="34" charset="0"/>
              </a:rPr>
              <a:t>Dice:</a:t>
            </a:r>
          </a:p>
          <a:p>
            <a:pPr marL="263525" indent="-263525" algn="just">
              <a:spcAft>
                <a:spcPts val="600"/>
              </a:spcAft>
            </a:pPr>
            <a:r>
              <a:rPr lang="es-MX" dirty="0">
                <a:latin typeface="Century Gothic" panose="020B0502020202020204" pitchFamily="34" charset="0"/>
              </a:rPr>
              <a:t>	Los montos reportados de cada Ramo, deberán coincidir con lo registrado en el Reporte Relativo al Costo de Siniestralidad que se contempla en el Reporte Regulatorio Sobre Estados Financieros (RR7) de acuerdo a la siguiente relación:</a:t>
            </a:r>
          </a:p>
          <a:p>
            <a:pPr marL="263525" indent="-263525" algn="just">
              <a:spcAft>
                <a:spcPts val="600"/>
              </a:spcAft>
            </a:pPr>
            <a:endParaRPr lang="es-MX" dirty="0">
              <a:latin typeface="Century Gothic" panose="020B0502020202020204" pitchFamily="34" charset="0"/>
            </a:endParaRPr>
          </a:p>
          <a:p>
            <a:pPr marL="263525" indent="-263525" algn="just">
              <a:spcAft>
                <a:spcPts val="600"/>
              </a:spcAft>
            </a:pPr>
            <a:r>
              <a:rPr lang="es-MX" dirty="0">
                <a:latin typeface="Century Gothic" panose="020B0502020202020204" pitchFamily="34" charset="0"/>
              </a:rPr>
              <a:t>    Debe decir:</a:t>
            </a:r>
          </a:p>
          <a:p>
            <a:pPr marL="263525" indent="-263525" algn="just">
              <a:spcAft>
                <a:spcPts val="600"/>
              </a:spcAft>
            </a:pPr>
            <a:r>
              <a:rPr lang="es-MX" dirty="0">
                <a:latin typeface="Century Gothic" panose="020B0502020202020204" pitchFamily="34" charset="0"/>
              </a:rPr>
              <a:t>	Los montos reportados de cada Ramo, deberán coincidir con </a:t>
            </a:r>
            <a:r>
              <a:rPr lang="es-MX" b="1" dirty="0">
                <a:solidFill>
                  <a:srgbClr val="C00000"/>
                </a:solidFill>
                <a:latin typeface="Century Gothic" panose="020B0502020202020204" pitchFamily="34" charset="0"/>
              </a:rPr>
              <a:t>signo contrario a </a:t>
            </a:r>
            <a:r>
              <a:rPr lang="es-MX" dirty="0">
                <a:latin typeface="Century Gothic" panose="020B0502020202020204" pitchFamily="34" charset="0"/>
              </a:rPr>
              <a:t>lo registrado en el Reporte Relativo al Costo de Siniestralidad que se contempla en el Reporte Regulatorio Sobre Estados Financieros (RR7) de acuerdo a la siguiente relación:</a:t>
            </a:r>
          </a:p>
          <a:p>
            <a:pPr marL="263525" indent="-263525" algn="just">
              <a:spcAft>
                <a:spcPts val="600"/>
              </a:spcAft>
            </a:pPr>
            <a:endParaRPr lang="es-MX" dirty="0">
              <a:latin typeface="Century Gothic" panose="020B0502020202020204" pitchFamily="34" charset="0"/>
            </a:endParaRPr>
          </a:p>
        </p:txBody>
      </p:sp>
      <p:sp>
        <p:nvSpPr>
          <p:cNvPr id="8" name="6 CuadroTexto"/>
          <p:cNvSpPr txBox="1"/>
          <p:nvPr/>
        </p:nvSpPr>
        <p:spPr>
          <a:xfrm>
            <a:off x="467544" y="188640"/>
            <a:ext cx="5760640" cy="338554"/>
          </a:xfrm>
          <a:prstGeom prst="rect">
            <a:avLst/>
          </a:prstGeom>
          <a:noFill/>
        </p:spPr>
        <p:txBody>
          <a:bodyPr wrap="square" rtlCol="0">
            <a:spAutoFit/>
          </a:bodyPr>
          <a:lstStyle/>
          <a:p>
            <a:pPr algn="just"/>
            <a:r>
              <a:rPr lang="es-MX" sz="1600" dirty="0">
                <a:solidFill>
                  <a:srgbClr val="0070C0"/>
                </a:solidFill>
                <a:latin typeface="Century Gothic" panose="020B0502020202020204" pitchFamily="34" charset="0"/>
              </a:rPr>
              <a:t>Archivo Plano “</a:t>
            </a:r>
            <a:r>
              <a:rPr lang="es-MX" sz="1600" b="1" dirty="0">
                <a:solidFill>
                  <a:srgbClr val="0070C0"/>
                </a:solidFill>
                <a:latin typeface="Century Gothic" panose="020B0502020202020204" pitchFamily="34" charset="0"/>
              </a:rPr>
              <a:t>Reaseguro Cedido al Extranjero</a:t>
            </a:r>
            <a:r>
              <a:rPr lang="es-MX" sz="1600" dirty="0">
                <a:solidFill>
                  <a:srgbClr val="0070C0"/>
                </a:solidFill>
                <a:latin typeface="Century Gothic" panose="020B0502020202020204" pitchFamily="34" charset="0"/>
              </a:rPr>
              <a:t>”</a:t>
            </a:r>
          </a:p>
        </p:txBody>
      </p:sp>
      <p:sp>
        <p:nvSpPr>
          <p:cNvPr id="10" name="6 CuadroTexto"/>
          <p:cNvSpPr txBox="1"/>
          <p:nvPr/>
        </p:nvSpPr>
        <p:spPr>
          <a:xfrm>
            <a:off x="755576" y="620688"/>
            <a:ext cx="7992888" cy="707886"/>
          </a:xfrm>
          <a:prstGeom prst="rect">
            <a:avLst/>
          </a:prstGeom>
          <a:noFill/>
        </p:spPr>
        <p:txBody>
          <a:bodyPr wrap="square" rtlCol="0">
            <a:spAutoFit/>
          </a:bodyPr>
          <a:lstStyle/>
          <a:p>
            <a:pPr algn="ctr"/>
            <a:r>
              <a:rPr lang="es-MX" sz="2000" dirty="0">
                <a:solidFill>
                  <a:schemeClr val="accent2">
                    <a:lumMod val="60000"/>
                    <a:lumOff val="40000"/>
                  </a:schemeClr>
                </a:solidFill>
                <a:latin typeface="Century Gothic" panose="020B0502020202020204" pitchFamily="34" charset="0"/>
              </a:rPr>
              <a:t>Siniestros y Vencimientos, Siniestros Recuperados de Reaseguro no Proporcional: </a:t>
            </a:r>
          </a:p>
        </p:txBody>
      </p:sp>
    </p:spTree>
    <p:extLst>
      <p:ext uri="{BB962C8B-B14F-4D97-AF65-F5344CB8AC3E}">
        <p14:creationId xmlns:p14="http://schemas.microsoft.com/office/powerpoint/2010/main" val="2732052638"/>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ARS_PPT_DBNAME" val="Taller FES Dic2018[20181210112157872].mdb"/>
</p:tagLst>
</file>

<file path=ppt/tags/tag2.xml><?xml version="1.0" encoding="utf-8"?>
<p:tagLst xmlns:a="http://schemas.openxmlformats.org/drawingml/2006/main" xmlns:r="http://schemas.openxmlformats.org/officeDocument/2006/relationships" xmlns:p="http://schemas.openxmlformats.org/presentationml/2006/main">
  <p:tag name="ARS_RESPONSETYPE" val="Non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ARA_SHOWWINDOW" val="0"/>
  <p:tag name="ARS_CHARTPOINTWIDTH" val="0.5"/>
  <p:tag name="ARS_CHARTSHOWITEMTEXT" val="0"/>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ipo de madera">
  <a:themeElements>
    <a:clrScheme name="Tipo de madera">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Tipo de madera">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ipo de madera">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o" ma:contentTypeID="0x0101003D6B3A07897E7B468E6372F906A21529" ma:contentTypeVersion="3" ma:contentTypeDescription="Crear nuevo documento." ma:contentTypeScope="" ma:versionID="96f41bc828122236fb28b18823518c57">
  <xsd:schema xmlns:xsd="http://www.w3.org/2001/XMLSchema" xmlns:xs="http://www.w3.org/2001/XMLSchema" xmlns:p="http://schemas.microsoft.com/office/2006/metadata/properties" xmlns:ns2="8a1bad36-d8b0-4cfa-9462-7c748c5ba06c" xmlns:ns3="fbb82a6a-a961-4754-99c6-5e8b59674839" targetNamespace="http://schemas.microsoft.com/office/2006/metadata/properties" ma:root="true" ma:fieldsID="dff5b5ee9d2ad7274c3b25a988b8ed77" ns2:_="" ns3:_="">
    <xsd:import namespace="8a1bad36-d8b0-4cfa-9462-7c748c5ba06c"/>
    <xsd:import namespace="fbb82a6a-a961-4754-99c6-5e8b59674839"/>
    <xsd:element name="properties">
      <xsd:complexType>
        <xsd:sequence>
          <xsd:element name="documentManagement">
            <xsd:complexType>
              <xsd:all>
                <xsd:element ref="ns2:Fecha" minOccurs="0"/>
                <xsd:element ref="ns2:Ejercicio" minOccurs="0"/>
                <xsd:element ref="ns2:Orden" minOccurs="0"/>
                <xsd:element ref="ns3:_dlc_DocId" minOccurs="0"/>
                <xsd:element ref="ns3:_dlc_DocIdUrl" minOccurs="0"/>
                <xsd:element ref="ns3: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a1bad36-d8b0-4cfa-9462-7c748c5ba06c" elementFormDefault="qualified">
    <xsd:import namespace="http://schemas.microsoft.com/office/2006/documentManagement/types"/>
    <xsd:import namespace="http://schemas.microsoft.com/office/infopath/2007/PartnerControls"/>
    <xsd:element name="Fecha" ma:index="8" nillable="true" ma:displayName="Fecha" ma:format="DateOnly" ma:internalName="Fecha">
      <xsd:simpleType>
        <xsd:restriction base="dms:DateTime"/>
      </xsd:simpleType>
    </xsd:element>
    <xsd:element name="Ejercicio" ma:index="9" nillable="true" ma:displayName="Ejercicio" ma:internalName="Ejercicio">
      <xsd:simpleType>
        <xsd:restriction base="dms:Text">
          <xsd:maxLength value="255"/>
        </xsd:restriction>
      </xsd:simpleType>
    </xsd:element>
    <xsd:element name="Orden" ma:index="10" nillable="true" ma:displayName="Orden" ma:internalName="Orden">
      <xsd:simpleType>
        <xsd:restriction base="dms:Text">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fbb82a6a-a961-4754-99c6-5e8b59674839" elementFormDefault="qualified">
    <xsd:import namespace="http://schemas.microsoft.com/office/2006/documentManagement/types"/>
    <xsd:import namespace="http://schemas.microsoft.com/office/infopath/2007/PartnerControls"/>
    <xsd:element name="_dlc_DocId" ma:index="11" nillable="true" ma:displayName="Valor de Id. de documento" ma:description="El valor del identificador de documento asignado a este elemento." ma:internalName="_dlc_DocId" ma:readOnly="true">
      <xsd:simpleType>
        <xsd:restriction base="dms:Text"/>
      </xsd:simpleType>
    </xsd:element>
    <xsd:element name="_dlc_DocIdUrl" ma:index="12" nillable="true" ma:displayName="Id. de documento" ma:description="Vínculo permanente a este documento."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3"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e contenido"/>
        <xsd:element ref="dc:title" minOccurs="0" maxOccurs="1" ma:index="4" ma:displayName="Títu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Version=15.0.0.0, Culture=neutral, PublicKeyToken=71e9bce111e9429c</Assembly>
    <Class>Microsoft.Office.DocumentManagement.Internal.DocIdHandler</Class>
    <Data/>
    <Filter/>
  </Receiver>
</spe:Receivers>
</file>

<file path=customXml/item4.xml><?xml version="1.0" encoding="utf-8"?>
<p:properties xmlns:p="http://schemas.microsoft.com/office/2006/metadata/properties" xmlns:xsi="http://www.w3.org/2001/XMLSchema-instance" xmlns:pc="http://schemas.microsoft.com/office/infopath/2007/PartnerControls">
  <documentManagement>
    <Fecha xmlns="8a1bad36-d8b0-4cfa-9462-7c748c5ba06c">2019-01-09T06:00:00+00:00</Fecha>
    <Ejercicio xmlns="8a1bad36-d8b0-4cfa-9462-7c748c5ba06c">2018: Seguros (CUSF)</Ejercicio>
    <Orden xmlns="8a1bad36-d8b0-4cfa-9462-7c748c5ba06c">C</Orden>
    <_dlc_DocId xmlns="fbb82a6a-a961-4754-99c6-5e8b59674839">ZUWP26PT267V-208-378</_dlc_DocId>
    <_dlc_DocIdUrl xmlns="fbb82a6a-a961-4754-99c6-5e8b59674839">
      <Url>https://www.cnsf.gob.mx/Sistemas/_layouts/15/DocIdRedir.aspx?ID=ZUWP26PT267V-208-378</Url>
      <Description>ZUWP26PT267V-208-378</Description>
    </_dlc_DocIdUrl>
  </documentManagement>
</p:properties>
</file>

<file path=customXml/itemProps1.xml><?xml version="1.0" encoding="utf-8"?>
<ds:datastoreItem xmlns:ds="http://schemas.openxmlformats.org/officeDocument/2006/customXml" ds:itemID="{199EDDCA-4B4E-4B9E-A368-0A9F0AD8A414}"/>
</file>

<file path=customXml/itemProps2.xml><?xml version="1.0" encoding="utf-8"?>
<ds:datastoreItem xmlns:ds="http://schemas.openxmlformats.org/officeDocument/2006/customXml" ds:itemID="{10B5DFF7-FC99-4A24-B2F3-0C965C80FD6C}"/>
</file>

<file path=customXml/itemProps3.xml><?xml version="1.0" encoding="utf-8"?>
<ds:datastoreItem xmlns:ds="http://schemas.openxmlformats.org/officeDocument/2006/customXml" ds:itemID="{11D0E3AF-A348-48B7-8989-03C015DAEDF5}"/>
</file>

<file path=customXml/itemProps4.xml><?xml version="1.0" encoding="utf-8"?>
<ds:datastoreItem xmlns:ds="http://schemas.openxmlformats.org/officeDocument/2006/customXml" ds:itemID="{20424D6B-20BC-4E53-BB9A-DD7CA356684D}"/>
</file>

<file path=docProps/app.xml><?xml version="1.0" encoding="utf-8"?>
<Properties xmlns="http://schemas.openxmlformats.org/officeDocument/2006/extended-properties" xmlns:vt="http://schemas.openxmlformats.org/officeDocument/2006/docPropsVTypes">
  <Template>TM03090434[[fn=Madera]]</Template>
  <TotalTime>2985</TotalTime>
  <Words>364</Words>
  <Application>Microsoft Office PowerPoint</Application>
  <PresentationFormat>Presentación en pantalla (4:3)</PresentationFormat>
  <Paragraphs>63</Paragraphs>
  <Slides>14</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14</vt:i4>
      </vt:variant>
    </vt:vector>
  </HeadingPairs>
  <TitlesOfParts>
    <vt:vector size="20" baseType="lpstr">
      <vt:lpstr>Calibri</vt:lpstr>
      <vt:lpstr>Century Gothic</vt:lpstr>
      <vt:lpstr>Rockwell</vt:lpstr>
      <vt:lpstr>Rockwell Condensed</vt:lpstr>
      <vt:lpstr>Wingdings</vt:lpstr>
      <vt:lpstr>Tipo de madera</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Taller FES_ diciembre 2018</dc:title>
  <dc:creator>JESSICA GARIBAY MURGUIA</dc:creator>
  <cp:lastModifiedBy>SALAS</cp:lastModifiedBy>
  <cp:revision>411</cp:revision>
  <dcterms:created xsi:type="dcterms:W3CDTF">2015-12-02T22:32:32Z</dcterms:created>
  <dcterms:modified xsi:type="dcterms:W3CDTF">2018-12-10T22:31:32Z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0x0101003D6B3A07897E7B468E6372F906A21529</vt:lpwstr>
  </property>
  <property fmtid="{D5CDD505-2E9C-101B-9397-08002B2CF9AE}" pid="3" name="_dlc_DocIdItemGuid">
    <vt:lpwstr>0c220f13-df9b-4772-a4c1-77c219f3237f</vt:lpwstr>
  </property>
</Properties>
</file>