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95" r:id="rId3"/>
    <p:sldId id="261" r:id="rId4"/>
    <p:sldId id="297" r:id="rId5"/>
    <p:sldId id="270" r:id="rId6"/>
    <p:sldId id="298" r:id="rId7"/>
    <p:sldId id="276" r:id="rId8"/>
    <p:sldId id="304" r:id="rId9"/>
    <p:sldId id="278" r:id="rId10"/>
    <p:sldId id="305" r:id="rId11"/>
    <p:sldId id="299" r:id="rId12"/>
    <p:sldId id="285" r:id="rId13"/>
    <p:sldId id="286" r:id="rId14"/>
    <p:sldId id="287" r:id="rId15"/>
  </p:sldIdLst>
  <p:sldSz cx="9144000" cy="6858000" type="screen4x3"/>
  <p:notesSz cx="6858000" cy="9144000"/>
  <p:custDataLst>
    <p:tags r:id="rId17"/>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33" d="100"/>
          <a:sy n="33" d="100"/>
        </p:scale>
        <p:origin x="54" y="6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5C286-182A-4C6C-BBD8-0F0C865CBD15}" type="datetimeFigureOut">
              <a:rPr lang="es-MX" smtClean="0"/>
              <a:pPr/>
              <a:t>10/12/2018</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C58A6-3DA6-4562-AAE2-085225B4CEC3}" type="slidenum">
              <a:rPr lang="es-MX" smtClean="0"/>
              <a:pPr/>
              <a:t>‹Nº›</a:t>
            </a:fld>
            <a:endParaRPr lang="es-MX" dirty="0"/>
          </a:p>
        </p:txBody>
      </p:sp>
    </p:spTree>
    <p:extLst>
      <p:ext uri="{BB962C8B-B14F-4D97-AF65-F5344CB8AC3E}">
        <p14:creationId xmlns:p14="http://schemas.microsoft.com/office/powerpoint/2010/main" val="1104810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5" name="Footer Placeholder 4"/>
          <p:cNvSpPr>
            <a:spLocks noGrp="1"/>
          </p:cNvSpPr>
          <p:nvPr>
            <p:ph type="ftr" sz="quarter" idx="11"/>
          </p:nvPr>
        </p:nvSpPr>
        <p:spPr>
          <a:xfrm>
            <a:off x="812805" y="6272785"/>
            <a:ext cx="4745736" cy="365125"/>
          </a:xfrm>
        </p:spPr>
        <p:txBody>
          <a:bodyPr/>
          <a:lstStyle/>
          <a:p>
            <a:endParaRPr lang="es-MX"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25083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31998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27937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78981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5468F36-7821-4FD0-A8F1-4FD9E4310EE3}" type="datetimeFigureOut">
              <a:rPr lang="es-MX" smtClean="0"/>
              <a:pPr/>
              <a:t>10/12/2018</a:t>
            </a:fld>
            <a:endParaRPr lang="es-MX"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s-MX"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44007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48343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233305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5468F36-7821-4FD0-A8F1-4FD9E4310EE3}" type="datetimeFigureOut">
              <a:rPr lang="es-MX" smtClean="0"/>
              <a:pPr/>
              <a:t>10/12/2018</a:t>
            </a:fld>
            <a:endParaRPr lang="es-MX"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s-MX" dirty="0"/>
          </a:p>
        </p:txBody>
      </p:sp>
      <p:sp>
        <p:nvSpPr>
          <p:cNvPr id="5" name="Slide Number Placeholder 4"/>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173509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215342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10" name="Footer Placeholder 9"/>
          <p:cNvSpPr>
            <a:spLocks noGrp="1"/>
          </p:cNvSpPr>
          <p:nvPr>
            <p:ph type="ftr" sz="quarter" idx="11"/>
          </p:nvPr>
        </p:nvSpPr>
        <p:spPr/>
        <p:txBody>
          <a:bodyPr/>
          <a:lstStyle/>
          <a:p>
            <a:endParaRPr lang="es-MX" dirty="0"/>
          </a:p>
        </p:txBody>
      </p:sp>
      <p:sp>
        <p:nvSpPr>
          <p:cNvPr id="11" name="Slide Number Placeholder 10"/>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80126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5468F36-7821-4FD0-A8F1-4FD9E4310EE3}" type="datetimeFigureOut">
              <a:rPr lang="es-MX" smtClean="0"/>
              <a:pPr/>
              <a:t>10/12/2018</a:t>
            </a:fld>
            <a:endParaRPr lang="es-MX" dirty="0"/>
          </a:p>
        </p:txBody>
      </p:sp>
      <p:sp>
        <p:nvSpPr>
          <p:cNvPr id="10" name="Slide Number Placeholder 9"/>
          <p:cNvSpPr>
            <a:spLocks noGrp="1"/>
          </p:cNvSpPr>
          <p:nvPr>
            <p:ph type="sldNum" sz="quarter" idx="12"/>
          </p:nvPr>
        </p:nvSpPr>
        <p:spPr/>
        <p:txBody>
          <a:body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312959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5468F36-7821-4FD0-A8F1-4FD9E4310EE3}" type="datetimeFigureOut">
              <a:rPr lang="es-MX" smtClean="0"/>
              <a:pPr/>
              <a:t>10/12/2018</a:t>
            </a:fld>
            <a:endParaRPr lang="es-MX"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s-MX"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93202C11-6CF0-4445-BCDE-1DEFE22B6267}" type="slidenum">
              <a:rPr lang="es-MX" smtClean="0"/>
              <a:pPr/>
              <a:t>‹Nº›</a:t>
            </a:fld>
            <a:endParaRPr lang="es-MX" dirty="0"/>
          </a:p>
        </p:txBody>
      </p:sp>
    </p:spTree>
    <p:extLst>
      <p:ext uri="{BB962C8B-B14F-4D97-AF65-F5344CB8AC3E}">
        <p14:creationId xmlns:p14="http://schemas.microsoft.com/office/powerpoint/2010/main" val="188277215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rsevilla@cnsf.gob.m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908720"/>
            <a:ext cx="9144000" cy="3744416"/>
          </a:xfrm>
          <a:prstGeom prst="rect">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7" name="6 CuadroTexto"/>
          <p:cNvSpPr txBox="1"/>
          <p:nvPr/>
        </p:nvSpPr>
        <p:spPr>
          <a:xfrm>
            <a:off x="611560" y="1196752"/>
            <a:ext cx="7992888" cy="3170099"/>
          </a:xfrm>
          <a:prstGeom prst="rect">
            <a:avLst/>
          </a:prstGeom>
          <a:noFill/>
        </p:spPr>
        <p:txBody>
          <a:bodyPr wrap="square" rtlCol="0">
            <a:spAutoFit/>
          </a:bodyPr>
          <a:lstStyle/>
          <a:p>
            <a:pPr algn="ctr"/>
            <a:r>
              <a:rPr lang="es-MX" sz="3600" dirty="0">
                <a:solidFill>
                  <a:schemeClr val="bg1"/>
                </a:solidFill>
                <a:latin typeface="Century Gothic" panose="020B0502020202020204" pitchFamily="34" charset="0"/>
              </a:rPr>
              <a:t>Taller para la forma de entrega del </a:t>
            </a:r>
            <a:r>
              <a:rPr lang="es-MX" sz="4000" b="1" dirty="0">
                <a:solidFill>
                  <a:schemeClr val="bg1"/>
                </a:solidFill>
                <a:latin typeface="Century Gothic" panose="020B0502020202020204" pitchFamily="34" charset="0"/>
              </a:rPr>
              <a:t>Sistema Estadístico de información anual por operación, ramo y </a:t>
            </a:r>
            <a:r>
              <a:rPr lang="es-MX" sz="4000" b="1" dirty="0" err="1">
                <a:solidFill>
                  <a:schemeClr val="bg1"/>
                </a:solidFill>
                <a:latin typeface="Century Gothic" panose="020B0502020202020204" pitchFamily="34" charset="0"/>
              </a:rPr>
              <a:t>subramo</a:t>
            </a:r>
            <a:r>
              <a:rPr lang="es-MX" sz="4000" b="1" dirty="0">
                <a:solidFill>
                  <a:schemeClr val="bg1"/>
                </a:solidFill>
                <a:latin typeface="Century Gothic" panose="020B0502020202020204" pitchFamily="34" charset="0"/>
              </a:rPr>
              <a:t>      (FES)</a:t>
            </a:r>
          </a:p>
        </p:txBody>
      </p:sp>
      <p:pic>
        <p:nvPicPr>
          <p:cNvPr id="1026" name="Picture 2" descr="E:\ESCANEOS\MAC\LOGOS\Logo CNSF\logo CNSF completo.png"/>
          <p:cNvPicPr>
            <a:picLocks noChangeAspect="1" noChangeArrowheads="1"/>
          </p:cNvPicPr>
          <p:nvPr/>
        </p:nvPicPr>
        <p:blipFill rotWithShape="1">
          <a:blip r:embed="rId3">
            <a:extLst>
              <a:ext uri="{28A0092B-C50C-407E-A947-70E740481C1C}">
                <a14:useLocalDpi xmlns:a14="http://schemas.microsoft.com/office/drawing/2010/main" val="0"/>
              </a:ext>
            </a:extLst>
          </a:blip>
          <a:srcRect t="30496" b="37544"/>
          <a:stretch/>
        </p:blipFill>
        <p:spPr bwMode="auto">
          <a:xfrm>
            <a:off x="323528" y="5013176"/>
            <a:ext cx="3240360" cy="776867"/>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6660232" y="188640"/>
            <a:ext cx="2016224" cy="369332"/>
          </a:xfrm>
          <a:prstGeom prst="rect">
            <a:avLst/>
          </a:prstGeom>
          <a:noFill/>
        </p:spPr>
        <p:txBody>
          <a:bodyPr wrap="square" rtlCol="0">
            <a:spAutoFit/>
          </a:bodyPr>
          <a:lstStyle/>
          <a:p>
            <a:r>
              <a:rPr lang="es-MX" dirty="0">
                <a:solidFill>
                  <a:schemeClr val="bg2">
                    <a:lumMod val="50000"/>
                  </a:schemeClr>
                </a:solidFill>
                <a:latin typeface="Century Gothic" panose="020B0502020202020204" pitchFamily="34" charset="0"/>
              </a:rPr>
              <a:t>Diciembre 2018</a:t>
            </a:r>
          </a:p>
        </p:txBody>
      </p:sp>
    </p:spTree>
    <p:custDataLst>
      <p:tags r:id="rId1"/>
    </p:custDataLst>
    <p:extLst>
      <p:ext uri="{BB962C8B-B14F-4D97-AF65-F5344CB8AC3E}">
        <p14:creationId xmlns:p14="http://schemas.microsoft.com/office/powerpoint/2010/main" val="1772682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83568" y="1340768"/>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7 CuadroTexto"/>
          <p:cNvSpPr txBox="1"/>
          <p:nvPr/>
        </p:nvSpPr>
        <p:spPr>
          <a:xfrm>
            <a:off x="323528" y="1772816"/>
            <a:ext cx="7920880" cy="4108817"/>
          </a:xfrm>
          <a:prstGeom prst="rect">
            <a:avLst/>
          </a:prstGeom>
          <a:noFill/>
        </p:spPr>
        <p:txBody>
          <a:bodyPr wrap="square" rtlCol="0">
            <a:spAutoFit/>
          </a:bodyPr>
          <a:lstStyle/>
          <a:p>
            <a:pPr marL="263525" indent="-263525" algn="just">
              <a:spcAft>
                <a:spcPts val="600"/>
              </a:spcAft>
            </a:pPr>
            <a:r>
              <a:rPr lang="es-MX" sz="2000" dirty="0">
                <a:latin typeface="Century Gothic" panose="020B0502020202020204" pitchFamily="34" charset="0"/>
              </a:rPr>
              <a:t>   </a:t>
            </a:r>
            <a:r>
              <a:rPr lang="es-MX" dirty="0">
                <a:latin typeface="Century Gothic" panose="020B0502020202020204" pitchFamily="34" charset="0"/>
              </a:rPr>
              <a:t>Dice:</a:t>
            </a:r>
          </a:p>
          <a:p>
            <a:pPr marL="263525" indent="-263525" algn="just">
              <a:spcAft>
                <a:spcPts val="600"/>
              </a:spcAft>
            </a:pPr>
            <a:r>
              <a:rPr lang="es-MX" dirty="0">
                <a:latin typeface="Century Gothic" panose="020B0502020202020204" pitchFamily="34" charset="0"/>
              </a:rPr>
              <a:t>	</a:t>
            </a:r>
            <a:r>
              <a:rPr lang="es-ES" dirty="0">
                <a:latin typeface="Century Gothic" panose="020B0502020202020204" pitchFamily="34" charset="0"/>
              </a:rPr>
              <a:t>Los montos reportados de cada Ramo, deberán coincidir con lo registrado en el Reporte Relativo al Resultado Integral de Financiamiento que se contempla en el Reporte Regulatorio Sobre Estados Financieros (RR7) de acuerdo a la siguiente relación</a:t>
            </a:r>
            <a:r>
              <a:rPr lang="es-MX" dirty="0">
                <a:latin typeface="Century Gothic" panose="020B0502020202020204" pitchFamily="34" charset="0"/>
              </a:rPr>
              <a:t>:</a:t>
            </a:r>
          </a:p>
          <a:p>
            <a:pPr marL="263525" indent="-263525" algn="just">
              <a:spcAft>
                <a:spcPts val="600"/>
              </a:spcAft>
            </a:pPr>
            <a:endParaRPr lang="es-MX" dirty="0">
              <a:latin typeface="Century Gothic" panose="020B0502020202020204" pitchFamily="34" charset="0"/>
            </a:endParaRPr>
          </a:p>
          <a:p>
            <a:pPr marL="263525" indent="-263525" algn="just">
              <a:spcAft>
                <a:spcPts val="600"/>
              </a:spcAft>
            </a:pPr>
            <a:r>
              <a:rPr lang="es-MX" dirty="0">
                <a:latin typeface="Century Gothic" panose="020B0502020202020204" pitchFamily="34" charset="0"/>
              </a:rPr>
              <a:t>    Debe decir:</a:t>
            </a:r>
          </a:p>
          <a:p>
            <a:pPr marL="263525" indent="-263525" algn="just">
              <a:spcAft>
                <a:spcPts val="600"/>
              </a:spcAft>
            </a:pPr>
            <a:r>
              <a:rPr lang="es-MX" dirty="0">
                <a:latin typeface="Century Gothic" panose="020B0502020202020204" pitchFamily="34" charset="0"/>
              </a:rPr>
              <a:t>	</a:t>
            </a:r>
            <a:r>
              <a:rPr lang="es-ES" dirty="0">
                <a:latin typeface="Century Gothic" panose="020B0502020202020204" pitchFamily="34" charset="0"/>
              </a:rPr>
              <a:t>Los montos reportados de cada Ramo, deberán coincidir </a:t>
            </a:r>
            <a:r>
              <a:rPr lang="es-ES" b="1" dirty="0">
                <a:solidFill>
                  <a:srgbClr val="C00000"/>
                </a:solidFill>
                <a:latin typeface="Century Gothic" panose="020B0502020202020204" pitchFamily="34" charset="0"/>
              </a:rPr>
              <a:t>con signo contrario a </a:t>
            </a:r>
            <a:r>
              <a:rPr lang="es-ES" dirty="0">
                <a:latin typeface="Century Gothic" panose="020B0502020202020204" pitchFamily="34" charset="0"/>
              </a:rPr>
              <a:t>lo registrado en el Reporte Relativo al Resultado Integral de Financiamiento que se contempla en el Reporte Regulatorio Sobre Estados Financieros (RR7) de acuerdo a la siguiente relación</a:t>
            </a:r>
            <a:r>
              <a:rPr lang="es-MX" dirty="0">
                <a:latin typeface="Century Gothic" panose="020B0502020202020204" pitchFamily="34" charset="0"/>
              </a:rPr>
              <a:t>:</a:t>
            </a:r>
          </a:p>
          <a:p>
            <a:pPr marL="263525" indent="-263525" algn="just">
              <a:spcAft>
                <a:spcPts val="600"/>
              </a:spcAft>
            </a:pPr>
            <a:endParaRPr lang="es-MX" dirty="0">
              <a:latin typeface="Century Gothic" panose="020B0502020202020204" pitchFamily="34" charset="0"/>
            </a:endParaRPr>
          </a:p>
        </p:txBody>
      </p:sp>
      <p:sp>
        <p:nvSpPr>
          <p:cNvPr id="8"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Reaseguro Cedido al Extranjero</a:t>
            </a:r>
            <a:r>
              <a:rPr lang="es-MX" sz="1600" dirty="0">
                <a:solidFill>
                  <a:srgbClr val="0070C0"/>
                </a:solidFill>
                <a:latin typeface="Century Gothic" panose="020B0502020202020204" pitchFamily="34" charset="0"/>
              </a:rPr>
              <a:t>”</a:t>
            </a:r>
          </a:p>
        </p:txBody>
      </p:sp>
      <p:sp>
        <p:nvSpPr>
          <p:cNvPr id="10" name="6 CuadroTexto"/>
          <p:cNvSpPr txBox="1"/>
          <p:nvPr/>
        </p:nvSpPr>
        <p:spPr>
          <a:xfrm>
            <a:off x="755576" y="724634"/>
            <a:ext cx="7992888" cy="400110"/>
          </a:xfrm>
          <a:prstGeom prst="rect">
            <a:avLst/>
          </a:prstGeom>
          <a:noFill/>
        </p:spPr>
        <p:txBody>
          <a:bodyPr wrap="square" rtlCol="0">
            <a:spAutoFit/>
          </a:bodyPr>
          <a:lstStyle/>
          <a:p>
            <a:pPr algn="ctr"/>
            <a:r>
              <a:rPr lang="es-MX" sz="2000" dirty="0">
                <a:solidFill>
                  <a:schemeClr val="accent2">
                    <a:lumMod val="60000"/>
                    <a:lumOff val="40000"/>
                  </a:schemeClr>
                </a:solidFill>
                <a:latin typeface="Century Gothic" panose="020B0502020202020204" pitchFamily="34" charset="0"/>
              </a:rPr>
              <a:t>Intereses por Reservas Retenidas</a:t>
            </a:r>
          </a:p>
        </p:txBody>
      </p:sp>
    </p:spTree>
    <p:extLst>
      <p:ext uri="{BB962C8B-B14F-4D97-AF65-F5344CB8AC3E}">
        <p14:creationId xmlns:p14="http://schemas.microsoft.com/office/powerpoint/2010/main" val="31818164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348880"/>
            <a:ext cx="9144000" cy="1008112"/>
          </a:xfrm>
          <a:prstGeom prst="rect">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7" name="6 CuadroTexto"/>
          <p:cNvSpPr txBox="1"/>
          <p:nvPr/>
        </p:nvSpPr>
        <p:spPr>
          <a:xfrm>
            <a:off x="0" y="2556193"/>
            <a:ext cx="9144000" cy="584775"/>
          </a:xfrm>
          <a:prstGeom prst="rect">
            <a:avLst/>
          </a:prstGeom>
          <a:noFill/>
        </p:spPr>
        <p:txBody>
          <a:bodyPr wrap="square" rtlCol="0">
            <a:spAutoFit/>
          </a:bodyPr>
          <a:lstStyle/>
          <a:p>
            <a:pPr algn="ctr"/>
            <a:r>
              <a:rPr lang="es-MX" sz="3200" dirty="0">
                <a:solidFill>
                  <a:schemeClr val="bg1"/>
                </a:solidFill>
                <a:latin typeface="Century Gothic" panose="020B0502020202020204" pitchFamily="34" charset="0"/>
              </a:rPr>
              <a:t>Archivo Plano “Sumas Aseguradas Cedidas”</a:t>
            </a:r>
          </a:p>
        </p:txBody>
      </p:sp>
    </p:spTree>
    <p:extLst>
      <p:ext uri="{BB962C8B-B14F-4D97-AF65-F5344CB8AC3E}">
        <p14:creationId xmlns:p14="http://schemas.microsoft.com/office/powerpoint/2010/main" val="371924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11560" y="1484784"/>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75556" y="1988840"/>
            <a:ext cx="7920880" cy="2323713"/>
          </a:xfrm>
          <a:prstGeom prst="rect">
            <a:avLst/>
          </a:prstGeom>
          <a:noFill/>
        </p:spPr>
        <p:txBody>
          <a:bodyPr wrap="square" rtlCol="0">
            <a:spAutoFit/>
          </a:bodyPr>
          <a:lstStyle/>
          <a:p>
            <a:pPr marL="354013" indent="9525" algn="just">
              <a:spcAft>
                <a:spcPts val="600"/>
              </a:spcAft>
            </a:pPr>
            <a:r>
              <a:rPr lang="es-MX" dirty="0">
                <a:latin typeface="Century Gothic" panose="020B0502020202020204" pitchFamily="34" charset="0"/>
              </a:rPr>
              <a:t>Si se reportó información en el archivo plano </a:t>
            </a:r>
            <a:r>
              <a:rPr lang="es-MX" b="1" dirty="0">
                <a:solidFill>
                  <a:srgbClr val="0070C0"/>
                </a:solidFill>
                <a:latin typeface="Century Gothic" panose="020B0502020202020204" pitchFamily="34" charset="0"/>
              </a:rPr>
              <a:t>de Reaseguro Cedido al Extranjero </a:t>
            </a:r>
            <a:r>
              <a:rPr lang="es-MX" dirty="0">
                <a:latin typeface="Century Gothic" panose="020B0502020202020204" pitchFamily="34" charset="0"/>
              </a:rPr>
              <a:t>entonces debe existir información en el archivo plano de </a:t>
            </a:r>
            <a:r>
              <a:rPr lang="es-MX" b="1" dirty="0">
                <a:solidFill>
                  <a:srgbClr val="0070C0"/>
                </a:solidFill>
                <a:latin typeface="Century Gothic" panose="020B0502020202020204" pitchFamily="34" charset="0"/>
              </a:rPr>
              <a:t>Sumas Aseguradas Cedidas </a:t>
            </a:r>
            <a:r>
              <a:rPr lang="es-MX" dirty="0">
                <a:latin typeface="Century Gothic" panose="020B0502020202020204" pitchFamily="34" charset="0"/>
              </a:rPr>
              <a:t>.</a:t>
            </a:r>
          </a:p>
          <a:p>
            <a:pPr marL="354013" indent="9525" algn="just">
              <a:spcAft>
                <a:spcPts val="600"/>
              </a:spcAft>
            </a:pPr>
            <a:endParaRPr lang="es-MX" dirty="0">
              <a:latin typeface="Century Gothic" panose="020B0502020202020204" pitchFamily="34" charset="0"/>
            </a:endParaRPr>
          </a:p>
          <a:p>
            <a:pPr marL="354013" indent="9525" algn="just">
              <a:spcAft>
                <a:spcPts val="600"/>
              </a:spcAft>
            </a:pPr>
            <a:endParaRPr lang="es-MX" dirty="0">
              <a:latin typeface="Century Gothic" panose="020B0502020202020204" pitchFamily="34" charset="0"/>
            </a:endParaRPr>
          </a:p>
          <a:p>
            <a:pPr marL="354013" indent="9525" algn="just">
              <a:spcAft>
                <a:spcPts val="600"/>
              </a:spcAft>
            </a:pPr>
            <a:r>
              <a:rPr lang="es-MX" sz="1700" b="1" dirty="0">
                <a:solidFill>
                  <a:srgbClr val="C00000"/>
                </a:solidFill>
                <a:latin typeface="Century Gothic" panose="020B0502020202020204" pitchFamily="34" charset="0"/>
              </a:rPr>
              <a:t>Nota: </a:t>
            </a:r>
            <a:r>
              <a:rPr lang="es-MX" sz="1700" dirty="0">
                <a:latin typeface="Century Gothic" panose="020B0502020202020204" pitchFamily="34" charset="0"/>
              </a:rPr>
              <a:t>Esta validación se realizará a nivel ramo</a:t>
            </a:r>
          </a:p>
          <a:p>
            <a:pPr marL="354013" indent="9525" algn="just">
              <a:spcAft>
                <a:spcPts val="600"/>
              </a:spcAft>
            </a:pPr>
            <a:endParaRPr lang="es-MX" dirty="0">
              <a:latin typeface="Century Gothic" panose="020B0502020202020204" pitchFamily="34" charset="0"/>
            </a:endParaRPr>
          </a:p>
        </p:txBody>
      </p:sp>
      <p:sp>
        <p:nvSpPr>
          <p:cNvPr id="6"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Sumas Aseguradas Cedidas</a:t>
            </a:r>
            <a:r>
              <a:rPr lang="es-MX" sz="1600" dirty="0">
                <a:solidFill>
                  <a:srgbClr val="0070C0"/>
                </a:solidFill>
                <a:latin typeface="Century Gothic" panose="020B0502020202020204" pitchFamily="34" charset="0"/>
              </a:rPr>
              <a:t>”</a:t>
            </a:r>
          </a:p>
        </p:txBody>
      </p:sp>
      <p:sp>
        <p:nvSpPr>
          <p:cNvPr id="10" name="6 CuadroTexto"/>
          <p:cNvSpPr txBox="1"/>
          <p:nvPr/>
        </p:nvSpPr>
        <p:spPr>
          <a:xfrm>
            <a:off x="755576" y="620688"/>
            <a:ext cx="7992888" cy="461665"/>
          </a:xfrm>
          <a:prstGeom prst="rect">
            <a:avLst/>
          </a:prstGeom>
          <a:noFill/>
        </p:spPr>
        <p:txBody>
          <a:bodyPr wrap="square" rtlCol="0">
            <a:spAutoFit/>
          </a:bodyPr>
          <a:lstStyle/>
          <a:p>
            <a:pPr algn="r"/>
            <a:r>
              <a:rPr lang="es-MX" sz="2400" dirty="0">
                <a:solidFill>
                  <a:schemeClr val="accent2">
                    <a:lumMod val="60000"/>
                    <a:lumOff val="40000"/>
                  </a:schemeClr>
                </a:solidFill>
                <a:latin typeface="Century Gothic" panose="020B0502020202020204" pitchFamily="34" charset="0"/>
              </a:rPr>
              <a:t>2. Suma Asegurada Cedida</a:t>
            </a:r>
          </a:p>
        </p:txBody>
      </p:sp>
    </p:spTree>
    <p:extLst>
      <p:ext uri="{BB962C8B-B14F-4D97-AF65-F5344CB8AC3E}">
        <p14:creationId xmlns:p14="http://schemas.microsoft.com/office/powerpoint/2010/main" val="36359024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11560" y="1484784"/>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539552" y="908720"/>
            <a:ext cx="7992888" cy="461665"/>
          </a:xfrm>
          <a:prstGeom prst="rect">
            <a:avLst/>
          </a:prstGeom>
          <a:noFill/>
        </p:spPr>
        <p:txBody>
          <a:bodyPr wrap="square" rtlCol="0">
            <a:spAutoFit/>
          </a:bodyPr>
          <a:lstStyle/>
          <a:p>
            <a:pPr algn="just"/>
            <a:r>
              <a:rPr lang="es-MX" sz="2400" dirty="0">
                <a:solidFill>
                  <a:srgbClr val="0070C0"/>
                </a:solidFill>
                <a:latin typeface="Century Gothic" panose="020B0502020202020204" pitchFamily="34" charset="0"/>
              </a:rPr>
              <a:t>Teléfonos de Consulta</a:t>
            </a:r>
          </a:p>
        </p:txBody>
      </p:sp>
      <p:sp>
        <p:nvSpPr>
          <p:cNvPr id="8" name="7 CuadroTexto"/>
          <p:cNvSpPr txBox="1"/>
          <p:nvPr/>
        </p:nvSpPr>
        <p:spPr>
          <a:xfrm>
            <a:off x="899592" y="2208346"/>
            <a:ext cx="7488832" cy="815608"/>
          </a:xfrm>
          <a:prstGeom prst="rect">
            <a:avLst/>
          </a:prstGeom>
          <a:noFill/>
        </p:spPr>
        <p:txBody>
          <a:bodyPr wrap="square" rtlCol="0">
            <a:spAutoFit/>
          </a:bodyPr>
          <a:lstStyle/>
          <a:p>
            <a:pPr marL="354013" indent="-354013" algn="just">
              <a:spcAft>
                <a:spcPts val="1800"/>
              </a:spcAft>
            </a:pPr>
            <a:r>
              <a:rPr lang="es-MX" sz="1600" b="1" dirty="0">
                <a:solidFill>
                  <a:schemeClr val="accent6"/>
                </a:solidFill>
                <a:latin typeface="Century Gothic" panose="020B0502020202020204" pitchFamily="34" charset="0"/>
              </a:rPr>
              <a:t>Ricardo Sevilla  	        	</a:t>
            </a:r>
            <a:r>
              <a:rPr lang="es-MX" sz="1600" dirty="0">
                <a:solidFill>
                  <a:schemeClr val="accent6"/>
                </a:solidFill>
                <a:latin typeface="Century Gothic" panose="020B0502020202020204" pitchFamily="34" charset="0"/>
              </a:rPr>
              <a:t>5724-7636 	</a:t>
            </a:r>
            <a:r>
              <a:rPr lang="es-MX" sz="1600" dirty="0">
                <a:solidFill>
                  <a:schemeClr val="accent6"/>
                </a:solidFill>
                <a:latin typeface="Century Gothic" panose="020B0502020202020204" pitchFamily="34" charset="0"/>
                <a:hlinkClick r:id="rId2"/>
              </a:rPr>
              <a:t>rsevilla@cnsf.gob.mx</a:t>
            </a:r>
            <a:endParaRPr lang="es-MX" sz="1600" dirty="0">
              <a:solidFill>
                <a:schemeClr val="accent6"/>
              </a:solidFill>
              <a:latin typeface="Century Gothic" panose="020B0502020202020204" pitchFamily="34" charset="0"/>
            </a:endParaRPr>
          </a:p>
          <a:p>
            <a:pPr marL="354013" indent="-354013" algn="just">
              <a:spcAft>
                <a:spcPts val="1800"/>
              </a:spcAft>
            </a:pPr>
            <a:r>
              <a:rPr lang="es-MX" sz="1600" b="1" dirty="0">
                <a:solidFill>
                  <a:schemeClr val="accent6"/>
                </a:solidFill>
                <a:latin typeface="Century Gothic" panose="020B0502020202020204" pitchFamily="34" charset="0"/>
              </a:rPr>
              <a:t>Edith Reyes</a:t>
            </a:r>
            <a:r>
              <a:rPr lang="es-MX" sz="1600" dirty="0">
                <a:solidFill>
                  <a:schemeClr val="accent6"/>
                </a:solidFill>
                <a:latin typeface="Century Gothic" panose="020B0502020202020204" pitchFamily="34" charset="0"/>
              </a:rPr>
              <a:t>		5724-7554	ereyes@cnsf.gob.mx</a:t>
            </a:r>
          </a:p>
        </p:txBody>
      </p:sp>
    </p:spTree>
    <p:extLst>
      <p:ext uri="{BB962C8B-B14F-4D97-AF65-F5344CB8AC3E}">
        <p14:creationId xmlns:p14="http://schemas.microsoft.com/office/powerpoint/2010/main" val="35031396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560445" y="2793122"/>
            <a:ext cx="7992888" cy="923330"/>
          </a:xfrm>
          <a:prstGeom prst="rect">
            <a:avLst/>
          </a:prstGeom>
          <a:noFill/>
        </p:spPr>
        <p:txBody>
          <a:bodyPr wrap="square" rtlCol="0">
            <a:spAutoFit/>
          </a:bodyPr>
          <a:lstStyle/>
          <a:p>
            <a:pPr algn="ctr"/>
            <a:r>
              <a:rPr lang="es-MX" sz="5400" b="1" dirty="0">
                <a:solidFill>
                  <a:schemeClr val="accent6"/>
                </a:solidFill>
                <a:latin typeface="Century Gothic" panose="020B0502020202020204" pitchFamily="34" charset="0"/>
              </a:rPr>
              <a:t>¡Gracias!</a:t>
            </a:r>
          </a:p>
        </p:txBody>
      </p:sp>
      <p:sp>
        <p:nvSpPr>
          <p:cNvPr id="9" name="8 CuadroTexto"/>
          <p:cNvSpPr txBox="1"/>
          <p:nvPr/>
        </p:nvSpPr>
        <p:spPr>
          <a:xfrm>
            <a:off x="755576" y="5805264"/>
            <a:ext cx="2016224" cy="369332"/>
          </a:xfrm>
          <a:prstGeom prst="rect">
            <a:avLst/>
          </a:prstGeom>
          <a:noFill/>
        </p:spPr>
        <p:txBody>
          <a:bodyPr wrap="square" rtlCol="0">
            <a:spAutoFit/>
          </a:bodyPr>
          <a:lstStyle/>
          <a:p>
            <a:r>
              <a:rPr lang="es-MX" dirty="0">
                <a:solidFill>
                  <a:schemeClr val="accent1">
                    <a:lumMod val="50000"/>
                  </a:schemeClr>
                </a:solidFill>
                <a:latin typeface="Century Gothic" panose="020B0502020202020204" pitchFamily="34" charset="0"/>
              </a:rPr>
              <a:t>Diciembre 2017</a:t>
            </a:r>
          </a:p>
        </p:txBody>
      </p:sp>
    </p:spTree>
    <p:extLst>
      <p:ext uri="{BB962C8B-B14F-4D97-AF65-F5344CB8AC3E}">
        <p14:creationId xmlns:p14="http://schemas.microsoft.com/office/powerpoint/2010/main" val="28576155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348880"/>
            <a:ext cx="9144000" cy="1008112"/>
          </a:xfrm>
          <a:prstGeom prst="rect">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7" name="6 CuadroTexto"/>
          <p:cNvSpPr txBox="1"/>
          <p:nvPr/>
        </p:nvSpPr>
        <p:spPr>
          <a:xfrm>
            <a:off x="467544" y="2457762"/>
            <a:ext cx="7992888" cy="646331"/>
          </a:xfrm>
          <a:prstGeom prst="rect">
            <a:avLst/>
          </a:prstGeom>
          <a:noFill/>
        </p:spPr>
        <p:txBody>
          <a:bodyPr wrap="square" rtlCol="0">
            <a:spAutoFit/>
          </a:bodyPr>
          <a:lstStyle/>
          <a:p>
            <a:pPr algn="ctr"/>
            <a:r>
              <a:rPr lang="es-MX" sz="3600" dirty="0">
                <a:solidFill>
                  <a:schemeClr val="bg1"/>
                </a:solidFill>
                <a:latin typeface="Century Gothic" panose="020B0502020202020204" pitchFamily="34" charset="0"/>
              </a:rPr>
              <a:t>Archivo Plano “Seguro Directo”</a:t>
            </a:r>
          </a:p>
        </p:txBody>
      </p:sp>
    </p:spTree>
    <p:extLst>
      <p:ext uri="{BB962C8B-B14F-4D97-AF65-F5344CB8AC3E}">
        <p14:creationId xmlns:p14="http://schemas.microsoft.com/office/powerpoint/2010/main" val="371256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11560" y="1052736"/>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539552" y="188640"/>
            <a:ext cx="7992888" cy="707886"/>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Seguro Directo</a:t>
            </a:r>
            <a:r>
              <a:rPr lang="es-MX" sz="1600" dirty="0">
                <a:solidFill>
                  <a:srgbClr val="0070C0"/>
                </a:solidFill>
                <a:latin typeface="Century Gothic" panose="020B0502020202020204" pitchFamily="34" charset="0"/>
              </a:rPr>
              <a:t>”</a:t>
            </a:r>
          </a:p>
          <a:p>
            <a:pPr algn="r"/>
            <a:r>
              <a:rPr lang="es-MX" sz="2400" dirty="0">
                <a:solidFill>
                  <a:schemeClr val="accent2">
                    <a:lumMod val="60000"/>
                    <a:lumOff val="40000"/>
                  </a:schemeClr>
                </a:solidFill>
                <a:latin typeface="Century Gothic" panose="020B0502020202020204" pitchFamily="34" charset="0"/>
              </a:rPr>
              <a:t>3. Pólizas en Vigor</a:t>
            </a:r>
          </a:p>
        </p:txBody>
      </p:sp>
      <p:sp>
        <p:nvSpPr>
          <p:cNvPr id="8" name="7 CuadroTexto"/>
          <p:cNvSpPr txBox="1"/>
          <p:nvPr/>
        </p:nvSpPr>
        <p:spPr>
          <a:xfrm>
            <a:off x="683568" y="1549241"/>
            <a:ext cx="7920880" cy="1015663"/>
          </a:xfrm>
          <a:prstGeom prst="rect">
            <a:avLst/>
          </a:prstGeom>
          <a:noFill/>
        </p:spPr>
        <p:txBody>
          <a:bodyPr wrap="square" rtlCol="0">
            <a:spAutoFit/>
          </a:bodyPr>
          <a:lstStyle/>
          <a:p>
            <a:pPr marL="263525" indent="-88900" algn="just">
              <a:spcAft>
                <a:spcPts val="600"/>
              </a:spcAft>
            </a:pPr>
            <a:r>
              <a:rPr lang="es-MX" sz="2000" dirty="0">
                <a:latin typeface="Century Gothic" panose="020B0502020202020204" pitchFamily="34" charset="0"/>
              </a:rPr>
              <a:t>  El Número de Pólizas en Vigor deberá coincidir con las pólizas con estatus de vigente  reportado en cada uno de los SESAS.</a:t>
            </a:r>
          </a:p>
        </p:txBody>
      </p:sp>
    </p:spTree>
    <p:extLst>
      <p:ext uri="{BB962C8B-B14F-4D97-AF65-F5344CB8AC3E}">
        <p14:creationId xmlns:p14="http://schemas.microsoft.com/office/powerpoint/2010/main" val="35032911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348880"/>
            <a:ext cx="9144000" cy="1008112"/>
          </a:xfrm>
          <a:prstGeom prst="rect">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7" name="6 CuadroTexto"/>
          <p:cNvSpPr txBox="1"/>
          <p:nvPr/>
        </p:nvSpPr>
        <p:spPr>
          <a:xfrm>
            <a:off x="0" y="2556193"/>
            <a:ext cx="9144000" cy="523220"/>
          </a:xfrm>
          <a:prstGeom prst="rect">
            <a:avLst/>
          </a:prstGeom>
          <a:noFill/>
        </p:spPr>
        <p:txBody>
          <a:bodyPr wrap="square" rtlCol="0">
            <a:spAutoFit/>
          </a:bodyPr>
          <a:lstStyle/>
          <a:p>
            <a:pPr algn="ctr"/>
            <a:r>
              <a:rPr lang="es-MX" sz="2800" dirty="0">
                <a:solidFill>
                  <a:schemeClr val="bg1"/>
                </a:solidFill>
                <a:latin typeface="Century Gothic" panose="020B0502020202020204" pitchFamily="34" charset="0"/>
              </a:rPr>
              <a:t>Archivo Plano “Reaseguro Tomado del Extranjero”</a:t>
            </a:r>
          </a:p>
        </p:txBody>
      </p:sp>
    </p:spTree>
    <p:extLst>
      <p:ext uri="{BB962C8B-B14F-4D97-AF65-F5344CB8AC3E}">
        <p14:creationId xmlns:p14="http://schemas.microsoft.com/office/powerpoint/2010/main" val="94319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539552" y="1124744"/>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624211" y="1628800"/>
            <a:ext cx="7920880" cy="4970591"/>
          </a:xfrm>
          <a:prstGeom prst="rect">
            <a:avLst/>
          </a:prstGeom>
          <a:noFill/>
        </p:spPr>
        <p:txBody>
          <a:bodyPr wrap="square" rtlCol="0">
            <a:spAutoFit/>
          </a:bodyPr>
          <a:lstStyle/>
          <a:p>
            <a:pPr marL="263525" indent="-263525" algn="just">
              <a:spcAft>
                <a:spcPts val="600"/>
              </a:spcAft>
            </a:pPr>
            <a:r>
              <a:rPr lang="es-MX" sz="1600" b="1" dirty="0">
                <a:solidFill>
                  <a:schemeClr val="accent6"/>
                </a:solidFill>
                <a:latin typeface="Century Gothic" panose="020B0502020202020204" pitchFamily="34" charset="0"/>
              </a:rPr>
              <a:t>4. Salvamentos: </a:t>
            </a:r>
            <a:r>
              <a:rPr lang="es-MX" sz="1600" dirty="0">
                <a:latin typeface="Century Gothic" panose="020B0502020202020204" pitchFamily="34" charset="0"/>
              </a:rPr>
              <a:t>Deberá reportarse el monto total de los salvamentos tomados del extranjero por Ramo y País durante el período de reporte.</a:t>
            </a:r>
          </a:p>
          <a:p>
            <a:pPr marL="263525" indent="-1588" algn="just">
              <a:spcAft>
                <a:spcPts val="600"/>
              </a:spcAft>
            </a:pPr>
            <a:endParaRPr lang="es-ES" sz="1600" dirty="0">
              <a:latin typeface="Century Gothic" panose="020B0502020202020204" pitchFamily="34" charset="0"/>
            </a:endParaRPr>
          </a:p>
          <a:p>
            <a:pPr marL="263525" indent="-1588" algn="just">
              <a:spcAft>
                <a:spcPts val="600"/>
              </a:spcAft>
            </a:pPr>
            <a:r>
              <a:rPr lang="es-ES" sz="1600" dirty="0">
                <a:latin typeface="Century Gothic" panose="020B0502020202020204" pitchFamily="34" charset="0"/>
              </a:rPr>
              <a:t>Dice:</a:t>
            </a:r>
          </a:p>
          <a:p>
            <a:pPr marL="263525" indent="-1588" algn="just">
              <a:spcAft>
                <a:spcPts val="600"/>
              </a:spcAft>
            </a:pPr>
            <a:r>
              <a:rPr lang="es-ES" sz="1600" dirty="0">
                <a:latin typeface="Century Gothic" panose="020B0502020202020204" pitchFamily="34" charset="0"/>
              </a:rPr>
              <a:t>Los montos reportados de cada Ramo, deberán coincidir con lo registrado en el Reporte Relativo al Costo de Siniestralidad que se contempla en el Reporte Regulatorio Sobre Estados Financieros (RR7) de acuerdo a la siguiente relación:</a:t>
            </a:r>
          </a:p>
          <a:p>
            <a:pPr marL="263525" indent="-1588" algn="just">
              <a:spcAft>
                <a:spcPts val="600"/>
              </a:spcAft>
            </a:pPr>
            <a:endParaRPr lang="es-ES" sz="1600" dirty="0">
              <a:latin typeface="Century Gothic" panose="020B0502020202020204" pitchFamily="34" charset="0"/>
            </a:endParaRPr>
          </a:p>
          <a:p>
            <a:pPr marL="263525" indent="-1588" algn="just">
              <a:spcAft>
                <a:spcPts val="600"/>
              </a:spcAft>
            </a:pPr>
            <a:r>
              <a:rPr lang="es-ES" sz="1600" dirty="0">
                <a:latin typeface="Century Gothic" panose="020B0502020202020204" pitchFamily="34" charset="0"/>
              </a:rPr>
              <a:t>Debe decir:</a:t>
            </a:r>
          </a:p>
          <a:p>
            <a:pPr marL="263525" indent="-1588" algn="just">
              <a:spcAft>
                <a:spcPts val="600"/>
              </a:spcAft>
            </a:pPr>
            <a:r>
              <a:rPr lang="es-ES" sz="1600" dirty="0">
                <a:latin typeface="Century Gothic" panose="020B0502020202020204" pitchFamily="34" charset="0"/>
              </a:rPr>
              <a:t>Los montos reportados de cada Ramo, deberán coincidir con </a:t>
            </a:r>
            <a:r>
              <a:rPr lang="es-ES" sz="1600" b="1" dirty="0">
                <a:solidFill>
                  <a:srgbClr val="C00000"/>
                </a:solidFill>
                <a:latin typeface="Century Gothic" panose="020B0502020202020204" pitchFamily="34" charset="0"/>
              </a:rPr>
              <a:t>signo contrario</a:t>
            </a:r>
            <a:r>
              <a:rPr lang="es-ES" sz="1600" dirty="0">
                <a:latin typeface="Century Gothic" panose="020B0502020202020204" pitchFamily="34" charset="0"/>
              </a:rPr>
              <a:t> a lo registrado en el Reporte Relativo al Costo de Siniestralidad que se contempla en el Reporte Regulatorio Sobre Estados Financieros (RR7) de acuerdo a la siguiente relación:</a:t>
            </a:r>
          </a:p>
          <a:p>
            <a:pPr marL="263525" indent="-1588" algn="just">
              <a:spcAft>
                <a:spcPts val="600"/>
              </a:spcAft>
            </a:pPr>
            <a:endParaRPr lang="es-ES" sz="1600" dirty="0">
              <a:latin typeface="Century Gothic" panose="020B0502020202020204" pitchFamily="34" charset="0"/>
            </a:endParaRPr>
          </a:p>
          <a:p>
            <a:pPr marL="263525" indent="-1588" algn="just">
              <a:spcAft>
                <a:spcPts val="600"/>
              </a:spcAft>
            </a:pPr>
            <a:endParaRPr lang="es-MX" sz="1600" dirty="0">
              <a:latin typeface="Century Gothic" panose="020B0502020202020204" pitchFamily="34" charset="0"/>
            </a:endParaRPr>
          </a:p>
          <a:p>
            <a:pPr marL="263525" indent="-263525" algn="just">
              <a:spcAft>
                <a:spcPts val="600"/>
              </a:spcAft>
            </a:pPr>
            <a:r>
              <a:rPr lang="es-MX" sz="1600" dirty="0">
                <a:latin typeface="Century Gothic" panose="020B0502020202020204" pitchFamily="34" charset="0"/>
              </a:rPr>
              <a:t>	</a:t>
            </a:r>
          </a:p>
        </p:txBody>
      </p:sp>
      <p:sp>
        <p:nvSpPr>
          <p:cNvPr id="14"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Reaseguro Tomado del Extranjero</a:t>
            </a:r>
            <a:r>
              <a:rPr lang="es-MX" sz="1600" dirty="0">
                <a:solidFill>
                  <a:srgbClr val="0070C0"/>
                </a:solidFill>
                <a:latin typeface="Century Gothic" panose="020B0502020202020204" pitchFamily="34" charset="0"/>
              </a:rPr>
              <a:t>”</a:t>
            </a:r>
          </a:p>
        </p:txBody>
      </p:sp>
      <p:sp>
        <p:nvSpPr>
          <p:cNvPr id="15" name="6 CuadroTexto"/>
          <p:cNvSpPr txBox="1"/>
          <p:nvPr/>
        </p:nvSpPr>
        <p:spPr>
          <a:xfrm>
            <a:off x="755576" y="620688"/>
            <a:ext cx="7992888" cy="461665"/>
          </a:xfrm>
          <a:prstGeom prst="rect">
            <a:avLst/>
          </a:prstGeom>
          <a:noFill/>
        </p:spPr>
        <p:txBody>
          <a:bodyPr wrap="square" rtlCol="0">
            <a:spAutoFit/>
          </a:bodyPr>
          <a:lstStyle/>
          <a:p>
            <a:pPr algn="r"/>
            <a:r>
              <a:rPr lang="es-MX" sz="2400" dirty="0">
                <a:solidFill>
                  <a:schemeClr val="accent2">
                    <a:lumMod val="60000"/>
                    <a:lumOff val="40000"/>
                  </a:schemeClr>
                </a:solidFill>
                <a:latin typeface="Century Gothic" panose="020B0502020202020204" pitchFamily="34" charset="0"/>
              </a:rPr>
              <a:t>4. Salvamentos: </a:t>
            </a:r>
          </a:p>
        </p:txBody>
      </p:sp>
    </p:spTree>
    <p:extLst>
      <p:ext uri="{BB962C8B-B14F-4D97-AF65-F5344CB8AC3E}">
        <p14:creationId xmlns:p14="http://schemas.microsoft.com/office/powerpoint/2010/main" val="28360408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348880"/>
            <a:ext cx="9144000" cy="1008112"/>
          </a:xfrm>
          <a:prstGeom prst="rect">
            <a:avLst/>
          </a:prstGeom>
          <a:solidFill>
            <a:schemeClr val="accent5">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7" name="6 CuadroTexto"/>
          <p:cNvSpPr txBox="1"/>
          <p:nvPr/>
        </p:nvSpPr>
        <p:spPr>
          <a:xfrm>
            <a:off x="0" y="2556193"/>
            <a:ext cx="9144000" cy="553998"/>
          </a:xfrm>
          <a:prstGeom prst="rect">
            <a:avLst/>
          </a:prstGeom>
          <a:noFill/>
        </p:spPr>
        <p:txBody>
          <a:bodyPr wrap="square" rtlCol="0">
            <a:spAutoFit/>
          </a:bodyPr>
          <a:lstStyle/>
          <a:p>
            <a:pPr algn="ctr"/>
            <a:r>
              <a:rPr lang="es-MX" sz="3000" dirty="0">
                <a:solidFill>
                  <a:schemeClr val="bg1"/>
                </a:solidFill>
                <a:latin typeface="Century Gothic" panose="020B0502020202020204" pitchFamily="34" charset="0"/>
              </a:rPr>
              <a:t>Archivo Plano “Reaseguro Cedido al Extranjero”</a:t>
            </a:r>
          </a:p>
        </p:txBody>
      </p:sp>
    </p:spTree>
    <p:extLst>
      <p:ext uri="{BB962C8B-B14F-4D97-AF65-F5344CB8AC3E}">
        <p14:creationId xmlns:p14="http://schemas.microsoft.com/office/powerpoint/2010/main" val="110767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11560" y="1484784"/>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Reaseguro Cedido al Extranjero</a:t>
            </a:r>
            <a:r>
              <a:rPr lang="es-MX" sz="1600" dirty="0">
                <a:solidFill>
                  <a:srgbClr val="0070C0"/>
                </a:solidFill>
                <a:latin typeface="Century Gothic" panose="020B0502020202020204" pitchFamily="34" charset="0"/>
              </a:rPr>
              <a:t>”</a:t>
            </a:r>
          </a:p>
        </p:txBody>
      </p:sp>
      <p:sp>
        <p:nvSpPr>
          <p:cNvPr id="10" name="6 CuadroTexto"/>
          <p:cNvSpPr txBox="1"/>
          <p:nvPr/>
        </p:nvSpPr>
        <p:spPr>
          <a:xfrm>
            <a:off x="755576" y="620688"/>
            <a:ext cx="7992888" cy="461665"/>
          </a:xfrm>
          <a:prstGeom prst="rect">
            <a:avLst/>
          </a:prstGeom>
          <a:noFill/>
        </p:spPr>
        <p:txBody>
          <a:bodyPr wrap="square" rtlCol="0">
            <a:spAutoFit/>
          </a:bodyPr>
          <a:lstStyle/>
          <a:p>
            <a:pPr algn="r"/>
            <a:r>
              <a:rPr lang="es-MX" sz="2400" dirty="0">
                <a:solidFill>
                  <a:schemeClr val="accent2">
                    <a:lumMod val="60000"/>
                    <a:lumOff val="40000"/>
                  </a:schemeClr>
                </a:solidFill>
                <a:latin typeface="Century Gothic" panose="020B0502020202020204" pitchFamily="34" charset="0"/>
              </a:rPr>
              <a:t>Consideraciones en los Signos</a:t>
            </a:r>
          </a:p>
        </p:txBody>
      </p:sp>
      <p:sp>
        <p:nvSpPr>
          <p:cNvPr id="11" name="Proceso 10"/>
          <p:cNvSpPr/>
          <p:nvPr/>
        </p:nvSpPr>
        <p:spPr>
          <a:xfrm>
            <a:off x="2987824" y="1628800"/>
            <a:ext cx="3312368" cy="4752528"/>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dirty="0"/>
              <a:t>VARIABLES QUE CAMBIARÁN EL SIGNO DEL RR7:</a:t>
            </a:r>
          </a:p>
          <a:p>
            <a:pPr algn="ctr"/>
            <a:endParaRPr lang="es-MX" dirty="0"/>
          </a:p>
          <a:p>
            <a:pPr marL="285750" indent="-285750">
              <a:buFont typeface="Wingdings" panose="05000000000000000000" pitchFamily="2" charset="2"/>
              <a:buChar char="q"/>
            </a:pPr>
            <a:r>
              <a:rPr lang="es-MX" dirty="0"/>
              <a:t>Comisiones</a:t>
            </a:r>
          </a:p>
          <a:p>
            <a:pPr marL="285750" indent="-285750">
              <a:buFont typeface="Wingdings" panose="05000000000000000000" pitchFamily="2" charset="2"/>
              <a:buChar char="q"/>
            </a:pPr>
            <a:r>
              <a:rPr lang="es-MX" dirty="0"/>
              <a:t>Participación de Utilidades</a:t>
            </a:r>
          </a:p>
          <a:p>
            <a:pPr marL="285750" indent="-285750">
              <a:buFont typeface="Wingdings" panose="05000000000000000000" pitchFamily="2" charset="2"/>
              <a:buChar char="q"/>
            </a:pPr>
            <a:r>
              <a:rPr lang="es-MX" dirty="0"/>
              <a:t>Siniestros y Vencimientos</a:t>
            </a:r>
          </a:p>
          <a:p>
            <a:pPr marL="285750" indent="-285750">
              <a:buFont typeface="Wingdings" panose="05000000000000000000" pitchFamily="2" charset="2"/>
              <a:buChar char="q"/>
            </a:pPr>
            <a:r>
              <a:rPr lang="es-MX" dirty="0"/>
              <a:t>Siniestros recuperados de Reaseguro no Proporcional</a:t>
            </a:r>
          </a:p>
          <a:p>
            <a:pPr marL="285750" indent="-285750">
              <a:buFont typeface="Wingdings" panose="05000000000000000000" pitchFamily="2" charset="2"/>
              <a:buChar char="q"/>
            </a:pPr>
            <a:r>
              <a:rPr lang="es-MX" dirty="0"/>
              <a:t>Gastos de Ajuste</a:t>
            </a:r>
          </a:p>
          <a:p>
            <a:pPr marL="285750" indent="-285750">
              <a:buFont typeface="Wingdings" panose="05000000000000000000" pitchFamily="2" charset="2"/>
              <a:buChar char="q"/>
            </a:pPr>
            <a:r>
              <a:rPr lang="es-MX" dirty="0"/>
              <a:t>Intereses por Inversión de la Reserva</a:t>
            </a:r>
          </a:p>
        </p:txBody>
      </p:sp>
    </p:spTree>
    <p:extLst>
      <p:ext uri="{BB962C8B-B14F-4D97-AF65-F5344CB8AC3E}">
        <p14:creationId xmlns:p14="http://schemas.microsoft.com/office/powerpoint/2010/main" val="22504081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11560" y="1484784"/>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75556" y="1772816"/>
            <a:ext cx="7920880" cy="3954929"/>
          </a:xfrm>
          <a:prstGeom prst="rect">
            <a:avLst/>
          </a:prstGeom>
          <a:noFill/>
        </p:spPr>
        <p:txBody>
          <a:bodyPr wrap="square" rtlCol="0">
            <a:spAutoFit/>
          </a:bodyPr>
          <a:lstStyle/>
          <a:p>
            <a:pPr marL="263525" indent="-263525" algn="just">
              <a:spcAft>
                <a:spcPts val="600"/>
              </a:spcAft>
            </a:pPr>
            <a:r>
              <a:rPr lang="es-MX" dirty="0">
                <a:latin typeface="Century Gothic" panose="020B0502020202020204" pitchFamily="34" charset="0"/>
              </a:rPr>
              <a:t>Dice:</a:t>
            </a:r>
          </a:p>
          <a:p>
            <a:pPr marL="263525" indent="-263525" algn="just">
              <a:spcAft>
                <a:spcPts val="600"/>
              </a:spcAft>
            </a:pPr>
            <a:r>
              <a:rPr lang="es-MX" dirty="0">
                <a:latin typeface="Century Gothic" panose="020B0502020202020204" pitchFamily="34" charset="0"/>
              </a:rPr>
              <a:t>	Los montos reportados de cada Ramo, deberán coincidir con lo registrado en el Reporte Relativo al Costo de Adquisición que se contempla en el Reporte Regulatorio Sobre Estados Financieros (RR7) de acuerdo a la siguiente relación:</a:t>
            </a:r>
          </a:p>
          <a:p>
            <a:pPr marL="263525" indent="-263525" algn="just">
              <a:spcAft>
                <a:spcPts val="600"/>
              </a:spcAft>
            </a:pPr>
            <a:r>
              <a:rPr lang="es-MX" b="1" dirty="0">
                <a:solidFill>
                  <a:srgbClr val="0070C0"/>
                </a:solidFill>
                <a:latin typeface="Century Gothic" panose="020B0502020202020204" pitchFamily="34" charset="0"/>
              </a:rPr>
              <a:t>    </a:t>
            </a:r>
          </a:p>
          <a:p>
            <a:pPr marL="263525" indent="-263525" algn="just">
              <a:spcAft>
                <a:spcPts val="600"/>
              </a:spcAft>
            </a:pPr>
            <a:r>
              <a:rPr lang="es-MX" b="1" dirty="0">
                <a:solidFill>
                  <a:srgbClr val="0070C0"/>
                </a:solidFill>
                <a:latin typeface="Century Gothic" panose="020B0502020202020204" pitchFamily="34" charset="0"/>
              </a:rPr>
              <a:t> </a:t>
            </a:r>
            <a:r>
              <a:rPr lang="es-MX" dirty="0">
                <a:latin typeface="Century Gothic" panose="020B0502020202020204" pitchFamily="34" charset="0"/>
              </a:rPr>
              <a:t>Debe decir:</a:t>
            </a:r>
          </a:p>
          <a:p>
            <a:pPr marL="263525" indent="-263525" algn="just">
              <a:spcAft>
                <a:spcPts val="600"/>
              </a:spcAft>
            </a:pPr>
            <a:r>
              <a:rPr lang="es-MX" dirty="0">
                <a:latin typeface="Century Gothic" panose="020B0502020202020204" pitchFamily="34" charset="0"/>
              </a:rPr>
              <a:t>	Los montos reportados de cada Ramo, deberán coincidir </a:t>
            </a:r>
            <a:r>
              <a:rPr lang="es-MX" b="1" dirty="0">
                <a:solidFill>
                  <a:srgbClr val="C00000"/>
                </a:solidFill>
                <a:latin typeface="Century Gothic" panose="020B0502020202020204" pitchFamily="34" charset="0"/>
              </a:rPr>
              <a:t>con el signo contrario </a:t>
            </a:r>
            <a:r>
              <a:rPr lang="es-MX" dirty="0">
                <a:latin typeface="Century Gothic" panose="020B0502020202020204" pitchFamily="34" charset="0"/>
              </a:rPr>
              <a:t>a lo registrado en el Reporte Relativo al Costo de Adquisición que se contempla en el Reporte Regulatorio Sobre Estados Financieros (RR7) de acuerdo a la siguiente relación:</a:t>
            </a:r>
          </a:p>
          <a:p>
            <a:pPr marL="806450" indent="-806450" algn="just">
              <a:spcBef>
                <a:spcPts val="1200"/>
              </a:spcBef>
              <a:spcAft>
                <a:spcPts val="600"/>
              </a:spcAft>
              <a:tabLst>
                <a:tab pos="806450" algn="l"/>
                <a:tab pos="901700" algn="l"/>
              </a:tabLst>
            </a:pPr>
            <a:endParaRPr lang="es-MX" dirty="0">
              <a:latin typeface="Century Gothic" panose="020B0502020202020204" pitchFamily="34" charset="0"/>
            </a:endParaRPr>
          </a:p>
        </p:txBody>
      </p:sp>
      <p:sp>
        <p:nvSpPr>
          <p:cNvPr id="7"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Reaseguro Cedido al Extranjero</a:t>
            </a:r>
            <a:r>
              <a:rPr lang="es-MX" sz="1600" dirty="0">
                <a:solidFill>
                  <a:srgbClr val="0070C0"/>
                </a:solidFill>
                <a:latin typeface="Century Gothic" panose="020B0502020202020204" pitchFamily="34" charset="0"/>
              </a:rPr>
              <a:t>”</a:t>
            </a:r>
          </a:p>
        </p:txBody>
      </p:sp>
      <p:sp>
        <p:nvSpPr>
          <p:cNvPr id="9" name="6 CuadroTexto"/>
          <p:cNvSpPr txBox="1"/>
          <p:nvPr/>
        </p:nvSpPr>
        <p:spPr>
          <a:xfrm>
            <a:off x="755576" y="735087"/>
            <a:ext cx="7992888" cy="461665"/>
          </a:xfrm>
          <a:prstGeom prst="rect">
            <a:avLst/>
          </a:prstGeom>
          <a:noFill/>
        </p:spPr>
        <p:txBody>
          <a:bodyPr wrap="square" rtlCol="0">
            <a:spAutoFit/>
          </a:bodyPr>
          <a:lstStyle/>
          <a:p>
            <a:pPr algn="ctr"/>
            <a:r>
              <a:rPr lang="es-MX" sz="2400" dirty="0">
                <a:solidFill>
                  <a:schemeClr val="accent2">
                    <a:lumMod val="60000"/>
                    <a:lumOff val="40000"/>
                  </a:schemeClr>
                </a:solidFill>
                <a:latin typeface="Century Gothic" panose="020B0502020202020204" pitchFamily="34" charset="0"/>
              </a:rPr>
              <a:t>Comisiones y Participación de Utilidades: </a:t>
            </a:r>
          </a:p>
        </p:txBody>
      </p:sp>
    </p:spTree>
    <p:extLst>
      <p:ext uri="{BB962C8B-B14F-4D97-AF65-F5344CB8AC3E}">
        <p14:creationId xmlns:p14="http://schemas.microsoft.com/office/powerpoint/2010/main" val="35838129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683568" y="1340768"/>
            <a:ext cx="792088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7 CuadroTexto"/>
          <p:cNvSpPr txBox="1"/>
          <p:nvPr/>
        </p:nvSpPr>
        <p:spPr>
          <a:xfrm>
            <a:off x="323528" y="1772816"/>
            <a:ext cx="7920880" cy="3831818"/>
          </a:xfrm>
          <a:prstGeom prst="rect">
            <a:avLst/>
          </a:prstGeom>
          <a:noFill/>
        </p:spPr>
        <p:txBody>
          <a:bodyPr wrap="square" rtlCol="0">
            <a:spAutoFit/>
          </a:bodyPr>
          <a:lstStyle/>
          <a:p>
            <a:pPr marL="263525" indent="-263525" algn="just">
              <a:spcAft>
                <a:spcPts val="600"/>
              </a:spcAft>
            </a:pPr>
            <a:r>
              <a:rPr lang="es-MX" sz="2000" dirty="0">
                <a:latin typeface="Century Gothic" panose="020B0502020202020204" pitchFamily="34" charset="0"/>
              </a:rPr>
              <a:t>   </a:t>
            </a:r>
            <a:r>
              <a:rPr lang="es-MX" dirty="0">
                <a:latin typeface="Century Gothic" panose="020B0502020202020204" pitchFamily="34" charset="0"/>
              </a:rPr>
              <a:t>Dice:</a:t>
            </a:r>
          </a:p>
          <a:p>
            <a:pPr marL="263525" indent="-263525" algn="just">
              <a:spcAft>
                <a:spcPts val="600"/>
              </a:spcAft>
            </a:pPr>
            <a:r>
              <a:rPr lang="es-MX" dirty="0">
                <a:latin typeface="Century Gothic" panose="020B0502020202020204" pitchFamily="34" charset="0"/>
              </a:rPr>
              <a:t>	Los montos reportados de cada Ramo, deberán coincidir con lo registrado en el Reporte Relativo al Costo de Siniestralidad que se contempla en el Reporte Regulatorio Sobre Estados Financieros (RR7) de acuerdo a la siguiente relación:</a:t>
            </a:r>
          </a:p>
          <a:p>
            <a:pPr marL="263525" indent="-263525" algn="just">
              <a:spcAft>
                <a:spcPts val="600"/>
              </a:spcAft>
            </a:pPr>
            <a:endParaRPr lang="es-MX" dirty="0">
              <a:latin typeface="Century Gothic" panose="020B0502020202020204" pitchFamily="34" charset="0"/>
            </a:endParaRPr>
          </a:p>
          <a:p>
            <a:pPr marL="263525" indent="-263525" algn="just">
              <a:spcAft>
                <a:spcPts val="600"/>
              </a:spcAft>
            </a:pPr>
            <a:r>
              <a:rPr lang="es-MX" dirty="0">
                <a:latin typeface="Century Gothic" panose="020B0502020202020204" pitchFamily="34" charset="0"/>
              </a:rPr>
              <a:t>    Debe decir:</a:t>
            </a:r>
          </a:p>
          <a:p>
            <a:pPr marL="263525" indent="-263525" algn="just">
              <a:spcAft>
                <a:spcPts val="600"/>
              </a:spcAft>
            </a:pPr>
            <a:r>
              <a:rPr lang="es-MX" dirty="0">
                <a:latin typeface="Century Gothic" panose="020B0502020202020204" pitchFamily="34" charset="0"/>
              </a:rPr>
              <a:t>	Los montos reportados de cada Ramo, deberán coincidir con </a:t>
            </a:r>
            <a:r>
              <a:rPr lang="es-MX" b="1" dirty="0">
                <a:solidFill>
                  <a:srgbClr val="C00000"/>
                </a:solidFill>
                <a:latin typeface="Century Gothic" panose="020B0502020202020204" pitchFamily="34" charset="0"/>
              </a:rPr>
              <a:t>signo contrario a </a:t>
            </a:r>
            <a:r>
              <a:rPr lang="es-MX" dirty="0">
                <a:latin typeface="Century Gothic" panose="020B0502020202020204" pitchFamily="34" charset="0"/>
              </a:rPr>
              <a:t>lo registrado en el Reporte Relativo al Costo de Siniestralidad que se contempla en el Reporte Regulatorio Sobre Estados Financieros (RR7) de acuerdo a la siguiente relación:</a:t>
            </a:r>
          </a:p>
          <a:p>
            <a:pPr marL="263525" indent="-263525" algn="just">
              <a:spcAft>
                <a:spcPts val="600"/>
              </a:spcAft>
            </a:pPr>
            <a:endParaRPr lang="es-MX" dirty="0">
              <a:latin typeface="Century Gothic" panose="020B0502020202020204" pitchFamily="34" charset="0"/>
            </a:endParaRPr>
          </a:p>
        </p:txBody>
      </p:sp>
      <p:sp>
        <p:nvSpPr>
          <p:cNvPr id="8" name="6 CuadroTexto"/>
          <p:cNvSpPr txBox="1"/>
          <p:nvPr/>
        </p:nvSpPr>
        <p:spPr>
          <a:xfrm>
            <a:off x="467544" y="188640"/>
            <a:ext cx="5760640" cy="338554"/>
          </a:xfrm>
          <a:prstGeom prst="rect">
            <a:avLst/>
          </a:prstGeom>
          <a:noFill/>
        </p:spPr>
        <p:txBody>
          <a:bodyPr wrap="square" rtlCol="0">
            <a:spAutoFit/>
          </a:bodyPr>
          <a:lstStyle/>
          <a:p>
            <a:pPr algn="just"/>
            <a:r>
              <a:rPr lang="es-MX" sz="1600" dirty="0">
                <a:solidFill>
                  <a:srgbClr val="0070C0"/>
                </a:solidFill>
                <a:latin typeface="Century Gothic" panose="020B0502020202020204" pitchFamily="34" charset="0"/>
              </a:rPr>
              <a:t>Archivo Plano “</a:t>
            </a:r>
            <a:r>
              <a:rPr lang="es-MX" sz="1600" b="1" dirty="0">
                <a:solidFill>
                  <a:srgbClr val="0070C0"/>
                </a:solidFill>
                <a:latin typeface="Century Gothic" panose="020B0502020202020204" pitchFamily="34" charset="0"/>
              </a:rPr>
              <a:t>Reaseguro Cedido al Extranjero</a:t>
            </a:r>
            <a:r>
              <a:rPr lang="es-MX" sz="1600" dirty="0">
                <a:solidFill>
                  <a:srgbClr val="0070C0"/>
                </a:solidFill>
                <a:latin typeface="Century Gothic" panose="020B0502020202020204" pitchFamily="34" charset="0"/>
              </a:rPr>
              <a:t>”</a:t>
            </a:r>
          </a:p>
        </p:txBody>
      </p:sp>
      <p:sp>
        <p:nvSpPr>
          <p:cNvPr id="10" name="6 CuadroTexto"/>
          <p:cNvSpPr txBox="1"/>
          <p:nvPr/>
        </p:nvSpPr>
        <p:spPr>
          <a:xfrm>
            <a:off x="755576" y="620688"/>
            <a:ext cx="7992888" cy="707886"/>
          </a:xfrm>
          <a:prstGeom prst="rect">
            <a:avLst/>
          </a:prstGeom>
          <a:noFill/>
        </p:spPr>
        <p:txBody>
          <a:bodyPr wrap="square" rtlCol="0">
            <a:spAutoFit/>
          </a:bodyPr>
          <a:lstStyle/>
          <a:p>
            <a:pPr algn="ctr"/>
            <a:r>
              <a:rPr lang="es-MX" sz="2000" dirty="0">
                <a:solidFill>
                  <a:schemeClr val="accent2">
                    <a:lumMod val="60000"/>
                    <a:lumOff val="40000"/>
                  </a:schemeClr>
                </a:solidFill>
                <a:latin typeface="Century Gothic" panose="020B0502020202020204" pitchFamily="34" charset="0"/>
              </a:rPr>
              <a:t>Siniestros y Vencimientos, Siniestros Recuperados de Reaseguro no Proporcional: </a:t>
            </a:r>
          </a:p>
        </p:txBody>
      </p:sp>
    </p:spTree>
    <p:extLst>
      <p:ext uri="{BB962C8B-B14F-4D97-AF65-F5344CB8AC3E}">
        <p14:creationId xmlns:p14="http://schemas.microsoft.com/office/powerpoint/2010/main" val="273205263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Taller FES Dic2018[20181210112157872].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Fecha xmlns="8a1bad36-d8b0-4cfa-9462-7c748c5ba06c">2019-01-09T06:00:00+00:00</Fecha>
    <Ejercicio xmlns="8a1bad36-d8b0-4cfa-9462-7c748c5ba06c">2018: Seguros (CUSF)</Ejercicio>
    <Orden xmlns="8a1bad36-d8b0-4cfa-9462-7c748c5ba06c">C</Orden>
    <_dlc_DocId xmlns="fbb82a6a-a961-4754-99c6-5e8b59674839">ZUWP26PT267V-208-378</_dlc_DocId>
    <_dlc_DocIdUrl xmlns="fbb82a6a-a961-4754-99c6-5e8b59674839">
      <Url>https://www.cnsf.gob.mx/Sistemas/_layouts/15/DocIdRedir.aspx?ID=ZUWP26PT267V-208-378</Url>
      <Description>ZUWP26PT267V-208-378</Description>
    </_dlc_DocIdUrl>
  </documentManagement>
</p:properties>
</file>

<file path=customXml/itemProps1.xml><?xml version="1.0" encoding="utf-8"?>
<ds:datastoreItem xmlns:ds="http://schemas.openxmlformats.org/officeDocument/2006/customXml" ds:itemID="{199EDDCA-4B4E-4B9E-A368-0A9F0AD8A414}"/>
</file>

<file path=customXml/itemProps2.xml><?xml version="1.0" encoding="utf-8"?>
<ds:datastoreItem xmlns:ds="http://schemas.openxmlformats.org/officeDocument/2006/customXml" ds:itemID="{10B5DFF7-FC99-4A24-B2F3-0C965C80FD6C}"/>
</file>

<file path=customXml/itemProps3.xml><?xml version="1.0" encoding="utf-8"?>
<ds:datastoreItem xmlns:ds="http://schemas.openxmlformats.org/officeDocument/2006/customXml" ds:itemID="{11D0E3AF-A348-48B7-8989-03C015DAEDF5}"/>
</file>

<file path=customXml/itemProps4.xml><?xml version="1.0" encoding="utf-8"?>
<ds:datastoreItem xmlns:ds="http://schemas.openxmlformats.org/officeDocument/2006/customXml" ds:itemID="{20424D6B-20BC-4E53-BB9A-DD7CA356684D}"/>
</file>

<file path=docProps/app.xml><?xml version="1.0" encoding="utf-8"?>
<Properties xmlns="http://schemas.openxmlformats.org/officeDocument/2006/extended-properties" xmlns:vt="http://schemas.openxmlformats.org/officeDocument/2006/docPropsVTypes">
  <Template>TM03090434[[fn=Madera]]</Template>
  <TotalTime>2985</TotalTime>
  <Words>364</Words>
  <Application>Microsoft Office PowerPoint</Application>
  <PresentationFormat>Presentación en pantalla (4:3)</PresentationFormat>
  <Paragraphs>63</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Calibri</vt:lpstr>
      <vt:lpstr>Century Gothic</vt:lpstr>
      <vt:lpstr>Rockwell</vt:lpstr>
      <vt:lpstr>Rockwell Condensed</vt:lpstr>
      <vt:lpstr>Wingdings</vt:lpstr>
      <vt:lpstr>Tipo de madera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FES_ diciembre 2018</dc:title>
  <dc:creator>JESSICA GARIBAY MURGUIA</dc:creator>
  <cp:lastModifiedBy>SALAS</cp:lastModifiedBy>
  <cp:revision>411</cp:revision>
  <dcterms:created xsi:type="dcterms:W3CDTF">2015-12-02T22:32:32Z</dcterms:created>
  <dcterms:modified xsi:type="dcterms:W3CDTF">2018-12-10T22:31:32Z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0c220f13-df9b-4772-a4c1-77c219f3237f</vt:lpwstr>
  </property>
</Properties>
</file>